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Lexend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Lexend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Lexend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1c49e4414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1c49e4414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1c9223b012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1c9223b012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1c9223b012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1c9223b012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1c9223b012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1c9223b012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1c9223b012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1c9223b012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1c9223b012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1c9223b012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1c9223b012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1c9223b012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1c9223b012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1c9223b012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1c9223b012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1c9223b012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1c9223b012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1c9223b012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1c9223b012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1c9223b012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c6206249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1c6206249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1c9223b012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1c9223b012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1c9223b012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1c9223b012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1c9223b012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1c9223b012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1c9223b012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31c9223b012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1c9223b012_0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1c9223b012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1c9223b012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31c9223b012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1c9223b012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1c9223b012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1c9223b012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1c9223b012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1c9223b012_0_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1c9223b012_0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1c9223b012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1c9223b012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1c9223b0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1c9223b0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1c9223b012_0_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1c9223b012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31c610a87a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31c610a87a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1c9223b01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1c9223b01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1c9223b01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1c9223b01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1c9223b01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1c9223b01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1c9223b01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1c9223b01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1c9223b01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1c9223b01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1c9223b012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1c9223b01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gif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">
  <p:cSld name="TITLE_3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43200" y="583225"/>
            <a:ext cx="3146400" cy="1091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exend"/>
                <a:ea typeface="Lexend"/>
                <a:cs typeface="Lexend"/>
                <a:sym typeface="Lexend"/>
              </a:rPr>
              <a:t>Prof. Alessandro Carrega</a:t>
            </a:r>
            <a:endParaRPr sz="19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Lexend"/>
                <a:ea typeface="Lexend"/>
                <a:cs typeface="Lexend"/>
                <a:sym typeface="Lexend"/>
              </a:rPr>
              <a:t>alessandro.carrega@unige.it</a:t>
            </a:r>
            <a:endParaRPr i="1" sz="1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1007175" y="1750825"/>
            <a:ext cx="1131900" cy="5289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"/>
                <a:ea typeface="Lexend"/>
                <a:cs typeface="Lexend"/>
                <a:sym typeface="Lexend"/>
              </a:rPr>
              <a:t>Lesson</a:t>
            </a:r>
            <a:r>
              <a:rPr lang="en">
                <a:latin typeface="Lexend"/>
                <a:ea typeface="Lexend"/>
                <a:cs typeface="Lexend"/>
                <a:sym typeface="Lexend"/>
              </a:rPr>
              <a:t> 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789600" y="4011500"/>
            <a:ext cx="5033100" cy="7071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Ph.D. Course in Cyber Security for Cloud Computing</a:t>
            </a:r>
            <a:endParaRPr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from zero to hero</a:t>
            </a:r>
            <a:endParaRPr i="1" sz="1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2216400" y="1747475"/>
            <a:ext cx="4711200" cy="2186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b="1" sz="4300"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1586725" y="1750825"/>
            <a:ext cx="530400" cy="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/>
          <p:nvPr/>
        </p:nvSpPr>
        <p:spPr>
          <a:xfrm>
            <a:off x="5674950" y="202125"/>
            <a:ext cx="2377500" cy="528900"/>
          </a:xfrm>
          <a:prstGeom prst="rect">
            <a:avLst/>
          </a:prstGeom>
          <a:solidFill>
            <a:srgbClr val="51BD85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exend"/>
                <a:ea typeface="Lexend"/>
                <a:cs typeface="Lexend"/>
                <a:sym typeface="Lexend"/>
              </a:rPr>
              <a:t>14</a:t>
            </a:r>
            <a:r>
              <a:rPr baseline="30000" lang="en" sz="2000">
                <a:latin typeface="Lexend"/>
                <a:ea typeface="Lexend"/>
                <a:cs typeface="Lexend"/>
                <a:sym typeface="Lexend"/>
              </a:rPr>
              <a:t>th</a:t>
            </a:r>
            <a:r>
              <a:rPr lang="en" sz="2000">
                <a:latin typeface="Lexend"/>
                <a:ea typeface="Lexend"/>
                <a:cs typeface="Lexend"/>
                <a:sym typeface="Lexend"/>
              </a:rPr>
              <a:t> January 2025</a:t>
            </a:r>
            <a:endParaRPr sz="20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4item 2sub">
  <p:cSld name="CUSTOM_13_1_2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idx="1" type="body"/>
          </p:nvPr>
        </p:nvSpPr>
        <p:spPr>
          <a:xfrm>
            <a:off x="365750" y="1328375"/>
            <a:ext cx="4114800" cy="1734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3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4" type="body"/>
          </p:nvPr>
        </p:nvSpPr>
        <p:spPr>
          <a:xfrm>
            <a:off x="398300" y="3248572"/>
            <a:ext cx="4049700" cy="17349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5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89" name="Google Shape;89;p11"/>
          <p:cNvSpPr txBox="1"/>
          <p:nvPr>
            <p:ph idx="6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6item 6sub [top] [num]">
  <p:cSld name="CUSTOM_13_1_1_2_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/>
          <p:nvPr>
            <p:ph idx="1" type="body"/>
          </p:nvPr>
        </p:nvSpPr>
        <p:spPr>
          <a:xfrm>
            <a:off x="365750" y="1371600"/>
            <a:ext cx="4114800" cy="822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5" type="body"/>
          </p:nvPr>
        </p:nvSpPr>
        <p:spPr>
          <a:xfrm>
            <a:off x="398305" y="2743200"/>
            <a:ext cx="4114800" cy="914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6" type="subTitle"/>
          </p:nvPr>
        </p:nvSpPr>
        <p:spPr>
          <a:xfrm>
            <a:off x="3657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97" name="Google Shape;97;p12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12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99" name="Google Shape;99;p12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0" name="Google Shape;100;p12"/>
          <p:cNvSpPr txBox="1"/>
          <p:nvPr>
            <p:ph idx="9" type="body"/>
          </p:nvPr>
        </p:nvSpPr>
        <p:spPr>
          <a:xfrm>
            <a:off x="398305" y="4114800"/>
            <a:ext cx="4049700" cy="9144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1" name="Google Shape;101;p12"/>
          <p:cNvSpPr txBox="1"/>
          <p:nvPr>
            <p:ph idx="13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02" name="Google Shape;102;p12"/>
          <p:cNvSpPr txBox="1"/>
          <p:nvPr>
            <p:ph idx="14" type="subTitle"/>
          </p:nvPr>
        </p:nvSpPr>
        <p:spPr>
          <a:xfrm>
            <a:off x="4663455" y="3749155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03" name="Google Shape;103;p12"/>
          <p:cNvSpPr txBox="1"/>
          <p:nvPr>
            <p:ph idx="15" type="body"/>
          </p:nvPr>
        </p:nvSpPr>
        <p:spPr>
          <a:xfrm>
            <a:off x="4663440" y="4114800"/>
            <a:ext cx="4114800" cy="914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4" name="Google Shape;104;p12"/>
          <p:cNvSpPr txBox="1"/>
          <p:nvPr>
            <p:ph idx="16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05" name="Google Shape;105;p12"/>
          <p:cNvSpPr txBox="1"/>
          <p:nvPr>
            <p:ph idx="17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6item 6sub [num] [note]">
  <p:cSld name="CUSTOM_13_1_1_2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3"/>
          <p:cNvSpPr txBox="1"/>
          <p:nvPr>
            <p:ph idx="1" type="body"/>
          </p:nvPr>
        </p:nvSpPr>
        <p:spPr>
          <a:xfrm>
            <a:off x="365750" y="1371600"/>
            <a:ext cx="4114800" cy="822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9" name="Google Shape;109;p13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3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5" type="body"/>
          </p:nvPr>
        </p:nvSpPr>
        <p:spPr>
          <a:xfrm>
            <a:off x="398305" y="2743200"/>
            <a:ext cx="4114800" cy="914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2" name="Google Shape;112;p13"/>
          <p:cNvSpPr txBox="1"/>
          <p:nvPr>
            <p:ph idx="6" type="subTitle"/>
          </p:nvPr>
        </p:nvSpPr>
        <p:spPr>
          <a:xfrm>
            <a:off x="3657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13" name="Google Shape;113;p13"/>
          <p:cNvSpPr txBox="1"/>
          <p:nvPr>
            <p:ph type="title"/>
          </p:nvPr>
        </p:nvSpPr>
        <p:spPr>
          <a:xfrm>
            <a:off x="274325" y="182875"/>
            <a:ext cx="26376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13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15" name="Google Shape;115;p13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6" name="Google Shape;116;p13"/>
          <p:cNvSpPr txBox="1"/>
          <p:nvPr>
            <p:ph idx="9" type="body"/>
          </p:nvPr>
        </p:nvSpPr>
        <p:spPr>
          <a:xfrm>
            <a:off x="398305" y="4114800"/>
            <a:ext cx="4049700" cy="9144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7" name="Google Shape;117;p13"/>
          <p:cNvSpPr txBox="1"/>
          <p:nvPr>
            <p:ph idx="13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18" name="Google Shape;118;p13"/>
          <p:cNvSpPr txBox="1"/>
          <p:nvPr>
            <p:ph idx="14" type="subTitle"/>
          </p:nvPr>
        </p:nvSpPr>
        <p:spPr>
          <a:xfrm>
            <a:off x="4663455" y="3749155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19" name="Google Shape;119;p13"/>
          <p:cNvSpPr txBox="1"/>
          <p:nvPr>
            <p:ph idx="15" type="body"/>
          </p:nvPr>
        </p:nvSpPr>
        <p:spPr>
          <a:xfrm>
            <a:off x="4663440" y="4114800"/>
            <a:ext cx="4114800" cy="914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0" name="Google Shape;120;p13"/>
          <p:cNvSpPr txBox="1"/>
          <p:nvPr>
            <p:ph idx="16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21" name="Google Shape;121;p13"/>
          <p:cNvSpPr txBox="1"/>
          <p:nvPr>
            <p:ph idx="17" type="title"/>
          </p:nvPr>
        </p:nvSpPr>
        <p:spPr>
          <a:xfrm>
            <a:off x="3070863" y="182875"/>
            <a:ext cx="26376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i="1"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5item 5sub [top] [num]">
  <p:cSld name="CUSTOM_13_1_1_1_2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4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4" name="Google Shape;124;p14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5" name="Google Shape;125;p14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4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4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8" name="Google Shape;128;p14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29" name="Google Shape;129;p1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0" name="Google Shape;130;p14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31" name="Google Shape;131;p14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2" name="Google Shape;132;p14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3" name="Google Shape;133;p14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34" name="Google Shape;134;p14"/>
          <p:cNvSpPr txBox="1"/>
          <p:nvPr>
            <p:ph idx="14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14"/>
          <p:cNvSpPr txBox="1"/>
          <p:nvPr>
            <p:ph idx="1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5item 5sub [num]">
  <p:cSld name="CUSTOM_13_1_1_1_2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5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8" name="Google Shape;138;p15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9" name="Google Shape;139;p15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5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5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43" name="Google Shape;143;p1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4" name="Google Shape;144;p15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45" name="Google Shape;145;p15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6" name="Google Shape;146;p15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7" name="Google Shape;147;p15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i="1"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148" name="Google Shape;148;p15"/>
          <p:cNvSpPr txBox="1"/>
          <p:nvPr>
            <p:ph idx="14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2item space">
  <p:cSld name="CUSTOM_15_1_2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274325" y="1208200"/>
            <a:ext cx="3657600" cy="14631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2" name="Google Shape;152;p16"/>
          <p:cNvSpPr txBox="1"/>
          <p:nvPr>
            <p:ph idx="2" type="body"/>
          </p:nvPr>
        </p:nvSpPr>
        <p:spPr>
          <a:xfrm>
            <a:off x="1064525" y="3036450"/>
            <a:ext cx="3657600" cy="14631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a">
  <p:cSld name="CUSTOM_15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/>
          <p:nvPr/>
        </p:nvSpPr>
        <p:spPr>
          <a:xfrm>
            <a:off x="935550" y="1111474"/>
            <a:ext cx="7315200" cy="36576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>
                <a:latin typeface="Lexend"/>
                <a:ea typeface="Lexend"/>
                <a:cs typeface="Lexend"/>
                <a:sym typeface="Lexend"/>
              </a:rPr>
              <a:t> Q/A</a:t>
            </a:r>
            <a:endParaRPr sz="150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End of Lesson</a:t>
            </a:r>
            <a:endParaRPr b="1"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a woman with her mouth open and the words &quot; i have questions &quot; above her (Provided by Tenor)" id="156" name="Google Shape;15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30838" y="1190338"/>
            <a:ext cx="2219325" cy="22193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2item [top] [num]">
  <p:cSld name="TITLE_3_1_1_1_1_1_1_1_1_1_1_2_1_5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" type="body"/>
          </p:nvPr>
        </p:nvSpPr>
        <p:spPr>
          <a:xfrm>
            <a:off x="274325" y="1208200"/>
            <a:ext cx="6812400" cy="14631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2" type="body"/>
          </p:nvPr>
        </p:nvSpPr>
        <p:spPr>
          <a:xfrm>
            <a:off x="1574875" y="3036450"/>
            <a:ext cx="6858000" cy="14631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9pPr>
          </a:lstStyle>
          <a:p/>
        </p:txBody>
      </p:sp>
      <p:sp>
        <p:nvSpPr>
          <p:cNvPr id="22" name="Google Shape;22;p3"/>
          <p:cNvSpPr txBox="1"/>
          <p:nvPr>
            <p:ph idx="4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1item 1sub [num]">
  <p:cSld name="TITLE_3_1_1_1_1_1_1_1_1_1_1_2_1_4_1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" type="body"/>
          </p:nvPr>
        </p:nvSpPr>
        <p:spPr>
          <a:xfrm>
            <a:off x="274325" y="1579625"/>
            <a:ext cx="6858000" cy="28290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2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3item [top] [num]">
  <p:cSld name="TITLE_3_1_1_1_1_1_1_1_1_1_1_2_1_3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idx="1" type="body"/>
          </p:nvPr>
        </p:nvSpPr>
        <p:spPr>
          <a:xfrm>
            <a:off x="274320" y="1188720"/>
            <a:ext cx="6812400" cy="1097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1188720" y="2468880"/>
            <a:ext cx="6858000" cy="1097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3" type="body"/>
          </p:nvPr>
        </p:nvSpPr>
        <p:spPr>
          <a:xfrm>
            <a:off x="2103120" y="3749040"/>
            <a:ext cx="6858000" cy="1097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4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i="1"/>
            </a:lvl9pPr>
          </a:lstStyle>
          <a:p/>
        </p:txBody>
      </p:sp>
      <p:sp>
        <p:nvSpPr>
          <p:cNvPr id="34" name="Google Shape;34;p5"/>
          <p:cNvSpPr txBox="1"/>
          <p:nvPr>
            <p:ph idx="5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2item 2sub [top] [num]">
  <p:cSld name="TITLE_3_1_1_1_1_1_1_1_1_1_1_2_1_2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42" name="Google Shape;42;p6"/>
          <p:cNvSpPr txBox="1"/>
          <p:nvPr>
            <p:ph idx="6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4item">
  <p:cSld name="TITLE_3_1_1_1_1_1_1_1_1_1_1_2_1_1_1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idx="1" type="body"/>
          </p:nvPr>
        </p:nvSpPr>
        <p:spPr>
          <a:xfrm>
            <a:off x="1188720" y="2194560"/>
            <a:ext cx="4389000" cy="6402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2" type="body"/>
          </p:nvPr>
        </p:nvSpPr>
        <p:spPr>
          <a:xfrm>
            <a:off x="274320" y="1371588"/>
            <a:ext cx="4389000" cy="64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3" type="body"/>
          </p:nvPr>
        </p:nvSpPr>
        <p:spPr>
          <a:xfrm>
            <a:off x="3017520" y="3840480"/>
            <a:ext cx="4389000" cy="6402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4" type="body"/>
          </p:nvPr>
        </p:nvSpPr>
        <p:spPr>
          <a:xfrm>
            <a:off x="2103120" y="3017520"/>
            <a:ext cx="43890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3item 3sub [top] [num]">
  <p:cSld name="CUSTOM_13_2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58" name="Google Shape;58;p8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3item 3sub [top] [num] [note]">
  <p:cSld name="CUSTOM_13_2_2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type="title"/>
          </p:nvPr>
        </p:nvSpPr>
        <p:spPr>
          <a:xfrm>
            <a:off x="365760" y="4526280"/>
            <a:ext cx="8412600" cy="384000"/>
          </a:xfrm>
          <a:prstGeom prst="rect">
            <a:avLst/>
          </a:prstGeom>
          <a:solidFill>
            <a:schemeClr val="accent5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i="1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 txBox="1"/>
          <p:nvPr>
            <p:ph idx="7"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8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69" name="Google Shape;69;p9"/>
          <p:cNvSpPr txBox="1"/>
          <p:nvPr>
            <p:ph idx="9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 4item 4sub [top] [num]">
  <p:cSld name="CUSTOM_13_1_4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0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0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77" name="Google Shape;77;p10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b="1"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79" name="Google Shape;79;p10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9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10"/>
          <p:cNvSpPr txBox="1"/>
          <p:nvPr>
            <p:ph idx="1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"/>
              <a:buNone/>
              <a:defRPr sz="3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14575" y="2355900"/>
            <a:ext cx="5340900" cy="20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" name="Google Shape;8;p1"/>
          <p:cNvSpPr txBox="1"/>
          <p:nvPr/>
        </p:nvSpPr>
        <p:spPr>
          <a:xfrm>
            <a:off x="8226351" y="182880"/>
            <a:ext cx="548700" cy="548700"/>
          </a:xfrm>
          <a:prstGeom prst="rect">
            <a:avLst/>
          </a:prstGeom>
          <a:solidFill>
            <a:srgbClr val="51BD85"/>
          </a:solidFill>
          <a:ln cap="flat" cmpd="sng" w="19050">
            <a:solidFill>
              <a:srgbClr val="1D1D1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2200">
                <a:solidFill>
                  <a:srgbClr val="1D1D1D"/>
                </a:solidFill>
                <a:latin typeface="Lexend"/>
                <a:ea typeface="Lexend"/>
                <a:cs typeface="Lexend"/>
                <a:sym typeface="Lexend"/>
              </a:rPr>
              <a:t>‹#›</a:t>
            </a:fld>
            <a:endParaRPr b="1" sz="2200">
              <a:solidFill>
                <a:srgbClr val="1D1D1D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72">
          <p15:clr>
            <a:srgbClr val="E46962"/>
          </p15:clr>
        </p15:guide>
        <p15:guide id="2" pos="738">
          <p15:clr>
            <a:srgbClr val="E46962"/>
          </p15:clr>
        </p15:guide>
        <p15:guide id="3" pos="405">
          <p15:clr>
            <a:srgbClr val="E46962"/>
          </p15:clr>
        </p15:guide>
        <p15:guide id="4" pos="1396">
          <p15:clr>
            <a:srgbClr val="E46962"/>
          </p15:clr>
        </p15:guide>
        <p15:guide id="5" pos="1067">
          <p15:clr>
            <a:srgbClr val="E46962"/>
          </p15:clr>
        </p15:guide>
        <p15:guide id="6" pos="1725">
          <p15:clr>
            <a:srgbClr val="E46962"/>
          </p15:clr>
        </p15:guide>
        <p15:guide id="7" pos="2054">
          <p15:clr>
            <a:srgbClr val="E46962"/>
          </p15:clr>
        </p15:guide>
        <p15:guide id="8" pos="2387">
          <p15:clr>
            <a:srgbClr val="E46962"/>
          </p15:clr>
        </p15:guide>
        <p15:guide id="9" pos="2720">
          <p15:clr>
            <a:srgbClr val="E46962"/>
          </p15:clr>
        </p15:guide>
        <p15:guide id="10" pos="3049">
          <p15:clr>
            <a:srgbClr val="E46962"/>
          </p15:clr>
        </p15:guide>
        <p15:guide id="11" pos="3378">
          <p15:clr>
            <a:srgbClr val="E46962"/>
          </p15:clr>
        </p15:guide>
        <p15:guide id="12" pos="3706">
          <p15:clr>
            <a:srgbClr val="E46962"/>
          </p15:clr>
        </p15:guide>
        <p15:guide id="13" pos="4035">
          <p15:clr>
            <a:srgbClr val="E46962"/>
          </p15:clr>
        </p15:guide>
        <p15:guide id="14" pos="4364">
          <p15:clr>
            <a:srgbClr val="E46962"/>
          </p15:clr>
        </p15:guide>
        <p15:guide id="15" pos="4693">
          <p15:clr>
            <a:srgbClr val="E46962"/>
          </p15:clr>
        </p15:guide>
        <p15:guide id="16" pos="5025">
          <p15:clr>
            <a:srgbClr val="E46962"/>
          </p15:clr>
        </p15:guide>
        <p15:guide id="17" pos="5355">
          <p15:clr>
            <a:srgbClr val="E46962"/>
          </p15:clr>
        </p15:guide>
        <p15:guide id="18" pos="5688">
          <p15:clr>
            <a:srgbClr val="E46962"/>
          </p15:clr>
        </p15:guide>
        <p15:guide id="19" orient="horz" pos="72">
          <p15:clr>
            <a:srgbClr val="E46962"/>
          </p15:clr>
        </p15:guide>
        <p15:guide id="20" orient="horz" pos="417">
          <p15:clr>
            <a:srgbClr val="E46962"/>
          </p15:clr>
        </p15:guide>
        <p15:guide id="21" orient="horz" pos="415">
          <p15:clr>
            <a:srgbClr val="E46962"/>
          </p15:clr>
        </p15:guide>
        <p15:guide id="22" orient="horz" pos="761">
          <p15:clr>
            <a:srgbClr val="E46962"/>
          </p15:clr>
        </p15:guide>
        <p15:guide id="23" orient="horz" pos="1101">
          <p15:clr>
            <a:srgbClr val="E46962"/>
          </p15:clr>
        </p15:guide>
        <p15:guide id="24" orient="horz" pos="1449">
          <p15:clr>
            <a:srgbClr val="E46962"/>
          </p15:clr>
        </p15:guide>
        <p15:guide id="25" orient="horz" pos="1791">
          <p15:clr>
            <a:srgbClr val="E46962"/>
          </p15:clr>
        </p15:guide>
        <p15:guide id="26" orient="horz" pos="2134">
          <p15:clr>
            <a:srgbClr val="E46962"/>
          </p15:clr>
        </p15:guide>
        <p15:guide id="27" orient="horz" pos="2479">
          <p15:clr>
            <a:srgbClr val="E46962"/>
          </p15:clr>
        </p15:guide>
        <p15:guide id="28" orient="horz" pos="2825">
          <p15:clr>
            <a:srgbClr val="E46962"/>
          </p15:clr>
        </p15:guide>
        <p15:guide id="29" orient="horz" pos="3166">
          <p15:clr>
            <a:srgbClr val="E46962"/>
          </p15:clr>
        </p15:guide>
        <p15:guide id="30" pos="184">
          <p15:clr>
            <a:srgbClr val="E46962"/>
          </p15:clr>
        </p15:guide>
        <p15:guide id="31" orient="horz" pos="184">
          <p15:clr>
            <a:srgbClr val="E46962"/>
          </p15:clr>
        </p15:guide>
        <p15:guide id="32" pos="5576">
          <p15:clr>
            <a:srgbClr val="E46962"/>
          </p15:clr>
        </p15:guide>
        <p15:guide id="33" orient="horz" pos="1620">
          <p15:clr>
            <a:srgbClr val="E46962"/>
          </p15:clr>
        </p15:guide>
        <p15:guide id="34" orient="horz" pos="1716">
          <p15:clr>
            <a:srgbClr val="E46962"/>
          </p15:clr>
        </p15:guide>
        <p15:guide id="35" orient="horz" pos="3059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>
            <p:ph type="title"/>
          </p:nvPr>
        </p:nvSpPr>
        <p:spPr>
          <a:xfrm>
            <a:off x="2216400" y="1747475"/>
            <a:ext cx="4711200" cy="21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59"/>
              <a:t>Fundamental Network</a:t>
            </a:r>
            <a:endParaRPr sz="375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59"/>
              <a:t>Security Concepts</a:t>
            </a:r>
            <a:endParaRPr sz="3759"/>
          </a:p>
        </p:txBody>
      </p:sp>
      <p:sp>
        <p:nvSpPr>
          <p:cNvPr id="162" name="Google Shape;162;p18"/>
          <p:cNvSpPr txBox="1"/>
          <p:nvPr>
            <p:ph idx="1" type="subTitle"/>
          </p:nvPr>
        </p:nvSpPr>
        <p:spPr>
          <a:xfrm>
            <a:off x="1586725" y="1750825"/>
            <a:ext cx="530400" cy="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7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A mathematical technique used to validate the authenticity and integrity of a digital message or document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Created using a private key to encrypt a hash of the message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The recipient verifies the signature using the sender's public key</a:t>
            </a:r>
            <a:endParaRPr sz="1400"/>
          </a:p>
        </p:txBody>
      </p:sp>
      <p:sp>
        <p:nvSpPr>
          <p:cNvPr id="251" name="Google Shape;251;p27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Electronic documents issued by a trusted third-party Certificate Authority (CA)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Contain the public key of the certificate holder and information about their identity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Used to verify the authenticity of digital signatures</a:t>
            </a:r>
            <a:endParaRPr/>
          </a:p>
        </p:txBody>
      </p:sp>
      <p:sp>
        <p:nvSpPr>
          <p:cNvPr id="252" name="Google Shape;252;p27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Digital Signatures and Certificates</a:t>
            </a:r>
            <a:endParaRPr sz="2020"/>
          </a:p>
        </p:txBody>
      </p:sp>
      <p:sp>
        <p:nvSpPr>
          <p:cNvPr id="253" name="Google Shape;253;p27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Signatures</a:t>
            </a:r>
            <a:endParaRPr/>
          </a:p>
        </p:txBody>
      </p:sp>
      <p:sp>
        <p:nvSpPr>
          <p:cNvPr id="254" name="Google Shape;254;p27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Certificates</a:t>
            </a:r>
            <a:endParaRPr/>
          </a:p>
        </p:txBody>
      </p:sp>
      <p:sp>
        <p:nvSpPr>
          <p:cNvPr id="255" name="Google Shape;255;p27"/>
          <p:cNvSpPr txBox="1"/>
          <p:nvPr>
            <p:ph idx="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256" name="Google Shape;256;p27"/>
          <p:cNvSpPr txBox="1"/>
          <p:nvPr>
            <p:ph idx="6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Main Concept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8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Verifying the identity of the sender of a message or the owner of a digital certificate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Ensures that the message or document originated from a legitimate source</a:t>
            </a:r>
            <a:endParaRPr sz="1400"/>
          </a:p>
        </p:txBody>
      </p:sp>
      <p:sp>
        <p:nvSpPr>
          <p:cNvPr id="262" name="Google Shape;262;p28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Preventing the sender of a message or the signer of a document from denying their actions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Provides legal proof of the sender's identity and intent</a:t>
            </a:r>
            <a:endParaRPr sz="1600"/>
          </a:p>
        </p:txBody>
      </p:sp>
      <p:sp>
        <p:nvSpPr>
          <p:cNvPr id="263" name="Google Shape;263;p28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Digital Signatures and Certificates</a:t>
            </a:r>
            <a:endParaRPr sz="2020"/>
          </a:p>
        </p:txBody>
      </p:sp>
      <p:sp>
        <p:nvSpPr>
          <p:cNvPr id="264" name="Google Shape;264;p28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Authentication</a:t>
            </a:r>
            <a:endParaRPr/>
          </a:p>
        </p:txBody>
      </p:sp>
      <p:sp>
        <p:nvSpPr>
          <p:cNvPr id="265" name="Google Shape;265;p28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Non-Repudiation</a:t>
            </a:r>
            <a:endParaRPr/>
          </a:p>
        </p:txBody>
      </p:sp>
      <p:sp>
        <p:nvSpPr>
          <p:cNvPr id="266" name="Google Shape;266;p28"/>
          <p:cNvSpPr txBox="1"/>
          <p:nvPr>
            <p:ph idx="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267" name="Google Shape;267;p28"/>
          <p:cNvSpPr txBox="1"/>
          <p:nvPr>
            <p:ph idx="6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Authentication and Non-Repudiation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9"/>
          <p:cNvSpPr txBox="1"/>
          <p:nvPr>
            <p:ph idx="1" type="body"/>
          </p:nvPr>
        </p:nvSpPr>
        <p:spPr>
          <a:xfrm>
            <a:off x="274325" y="1208200"/>
            <a:ext cx="68124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In the realm of cloud computing, security is paramount</a:t>
            </a:r>
            <a:endParaRPr sz="3200"/>
          </a:p>
        </p:txBody>
      </p:sp>
      <p:sp>
        <p:nvSpPr>
          <p:cNvPr id="273" name="Google Shape;273;p29"/>
          <p:cNvSpPr txBox="1"/>
          <p:nvPr>
            <p:ph idx="2" type="body"/>
          </p:nvPr>
        </p:nvSpPr>
        <p:spPr>
          <a:xfrm>
            <a:off x="1574875" y="3036450"/>
            <a:ext cx="68580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Firewalls and Intrusion Detection Systems (IDS) are two key technologies that play a crucial role in safeguarding cloud infrastructure and applications</a:t>
            </a:r>
            <a:endParaRPr sz="2000"/>
          </a:p>
        </p:txBody>
      </p:sp>
      <p:sp>
        <p:nvSpPr>
          <p:cNvPr id="274" name="Google Shape;274;p29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Firewalls and IDS</a:t>
            </a:r>
            <a:endParaRPr sz="2020"/>
          </a:p>
        </p:txBody>
      </p:sp>
      <p:sp>
        <p:nvSpPr>
          <p:cNvPr id="275" name="Google Shape;275;p29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276" name="Google Shape;276;p29"/>
          <p:cNvSpPr txBox="1"/>
          <p:nvPr>
            <p:ph idx="4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 Environments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Operate at the application layer, analyzing the content of traffic to identify and block malicious attacks, such as SQL injection and cross-site scripting (XSS)</a:t>
            </a:r>
            <a:endParaRPr sz="1250"/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Particularly useful in protecting web applications deployed in the cloud</a:t>
            </a:r>
            <a:endParaRPr sz="1250"/>
          </a:p>
        </p:txBody>
      </p:sp>
      <p:sp>
        <p:nvSpPr>
          <p:cNvPr id="282" name="Google Shape;282;p30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✖"/>
            </a:pPr>
            <a:r>
              <a:rPr lang="en" sz="1300"/>
              <a:t>Firewalls act as security barriers, controlling incoming and outgoing network traffic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✖"/>
            </a:pPr>
            <a:r>
              <a:rPr lang="en" sz="1300"/>
              <a:t>They examine each packet of data and determine whether to allow or deny its passage based on predefined security rules</a:t>
            </a:r>
            <a:endParaRPr sz="1300"/>
          </a:p>
        </p:txBody>
      </p:sp>
      <p:sp>
        <p:nvSpPr>
          <p:cNvPr id="283" name="Google Shape;283;p30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Firewalls and IDS</a:t>
            </a:r>
            <a:endParaRPr sz="2020"/>
          </a:p>
        </p:txBody>
      </p:sp>
      <p:sp>
        <p:nvSpPr>
          <p:cNvPr id="284" name="Google Shape;284;p30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Operate at the network layer of the OSI model, inspecting traffic based on IP addresses, port numbers, and protocol types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They are well-suited for protecting the perimeter of cloud networks</a:t>
            </a:r>
            <a:endParaRPr sz="1400"/>
          </a:p>
        </p:txBody>
      </p:sp>
      <p:sp>
        <p:nvSpPr>
          <p:cNvPr id="285" name="Google Shape;285;p30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</a:t>
            </a:r>
            <a:endParaRPr/>
          </a:p>
        </p:txBody>
      </p:sp>
      <p:sp>
        <p:nvSpPr>
          <p:cNvPr id="286" name="Google Shape;286;p30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</a:t>
            </a:r>
            <a:endParaRPr/>
          </a:p>
        </p:txBody>
      </p:sp>
      <p:sp>
        <p:nvSpPr>
          <p:cNvPr id="287" name="Google Shape;287;p30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</a:t>
            </a:r>
            <a:endParaRPr/>
          </a:p>
        </p:txBody>
      </p:sp>
      <p:sp>
        <p:nvSpPr>
          <p:cNvPr id="288" name="Google Shape;288;p30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289" name="Google Shape;289;p30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660"/>
              <a:t>Firewall</a:t>
            </a:r>
            <a:endParaRPr sz="166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/>
              <a:t>Monitor the activity on individual hosts, such as virtual machines or servers, to detect signs of compromise, such as unauthorized file access or unusual system behavior</a:t>
            </a:r>
            <a:endParaRPr sz="1550"/>
          </a:p>
        </p:txBody>
      </p:sp>
      <p:sp>
        <p:nvSpPr>
          <p:cNvPr id="295" name="Google Shape;295;p31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✖"/>
            </a:pPr>
            <a:r>
              <a:rPr lang="en" sz="1300"/>
              <a:t>Monitors network traffic and system activity for signs of malicious activity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✖"/>
            </a:pPr>
            <a:r>
              <a:rPr lang="en" sz="1300"/>
              <a:t>A</a:t>
            </a:r>
            <a:r>
              <a:rPr lang="en" sz="1300"/>
              <a:t>nalyz</a:t>
            </a:r>
            <a:r>
              <a:rPr lang="en" sz="1300"/>
              <a:t>e network packets and system logs to identify potential threats, such as unauthorized access, malware, and denial-of-service (DoS) attacks</a:t>
            </a:r>
            <a:endParaRPr sz="1300"/>
          </a:p>
        </p:txBody>
      </p:sp>
      <p:sp>
        <p:nvSpPr>
          <p:cNvPr id="296" name="Google Shape;296;p3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Firewalls and IDS</a:t>
            </a:r>
            <a:endParaRPr sz="2020"/>
          </a:p>
        </p:txBody>
      </p:sp>
      <p:sp>
        <p:nvSpPr>
          <p:cNvPr id="297" name="Google Shape;297;p31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Monitor network traffic for suspicious patterns, such as unusual port scans or excessive traffic volume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Deployed at strategic points within the cloud network to capture and analyze traffic.</a:t>
            </a:r>
            <a:endParaRPr sz="1400"/>
          </a:p>
        </p:txBody>
      </p:sp>
      <p:sp>
        <p:nvSpPr>
          <p:cNvPr id="298" name="Google Shape;298;p31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</a:t>
            </a:r>
            <a:endParaRPr/>
          </a:p>
        </p:txBody>
      </p:sp>
      <p:sp>
        <p:nvSpPr>
          <p:cNvPr id="299" name="Google Shape;299;p31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Network-Based</a:t>
            </a:r>
            <a:br>
              <a:rPr lang="en" sz="1800"/>
            </a:br>
            <a:r>
              <a:rPr lang="en" sz="1800"/>
              <a:t>IDS (NIDS)</a:t>
            </a:r>
            <a:endParaRPr sz="1800"/>
          </a:p>
        </p:txBody>
      </p:sp>
      <p:sp>
        <p:nvSpPr>
          <p:cNvPr id="300" name="Google Shape;300;p31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Host-Based</a:t>
            </a:r>
            <a:br>
              <a:rPr lang="en"/>
            </a:br>
            <a:r>
              <a:rPr lang="en"/>
              <a:t>IDS (HIDS)</a:t>
            </a:r>
            <a:endParaRPr/>
          </a:p>
        </p:txBody>
      </p:sp>
      <p:sp>
        <p:nvSpPr>
          <p:cNvPr id="301" name="Google Shape;301;p31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  <p:sp>
        <p:nvSpPr>
          <p:cNvPr id="302" name="Google Shape;302;p31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2"/>
          <p:cNvSpPr txBox="1"/>
          <p:nvPr>
            <p:ph type="title"/>
          </p:nvPr>
        </p:nvSpPr>
        <p:spPr>
          <a:xfrm>
            <a:off x="365760" y="4526280"/>
            <a:ext cx="84126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cloud environments, firewalls and IDS must be adapted to the unique characteristics of cloud infrastructure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2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✖"/>
            </a:pPr>
            <a:r>
              <a:rPr lang="en" sz="1450"/>
              <a:t>Cloud applications are often distributed across multiple servers and data centers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✖"/>
            </a:pPr>
            <a:r>
              <a:rPr lang="en" sz="1450"/>
              <a:t>Security solutions must be able to monitor and protect these distributed components</a:t>
            </a:r>
            <a:endParaRPr sz="1450"/>
          </a:p>
        </p:txBody>
      </p:sp>
      <p:sp>
        <p:nvSpPr>
          <p:cNvPr id="309" name="Google Shape;309;p32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Cloud environments are highly dynamic, with resources being constantly provisioned and de-provisioned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Security solutions must be able to adapt to these changes automatically</a:t>
            </a:r>
            <a:endParaRPr sz="1500"/>
          </a:p>
        </p:txBody>
      </p:sp>
      <p:sp>
        <p:nvSpPr>
          <p:cNvPr id="310" name="Google Shape;310;p32"/>
          <p:cNvSpPr txBox="1"/>
          <p:nvPr>
            <p:ph idx="7"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Firewalls and IDS</a:t>
            </a:r>
            <a:endParaRPr sz="2020"/>
          </a:p>
        </p:txBody>
      </p:sp>
      <p:sp>
        <p:nvSpPr>
          <p:cNvPr id="311" name="Google Shape;311;p32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Cloud providers often share physical infrastructure among multiple tenants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✖"/>
            </a:pPr>
            <a:r>
              <a:rPr lang="en" sz="1400"/>
              <a:t>Robust security measures to isolate tenants and prevent unauthorized access</a:t>
            </a:r>
            <a:endParaRPr sz="1400"/>
          </a:p>
        </p:txBody>
      </p:sp>
      <p:sp>
        <p:nvSpPr>
          <p:cNvPr id="312" name="Google Shape;312;p32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Nature</a:t>
            </a:r>
            <a:endParaRPr/>
          </a:p>
        </p:txBody>
      </p:sp>
      <p:sp>
        <p:nvSpPr>
          <p:cNvPr id="313" name="Google Shape;313;p32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Shared Infrastructure</a:t>
            </a:r>
            <a:endParaRPr sz="1800"/>
          </a:p>
        </p:txBody>
      </p:sp>
      <p:sp>
        <p:nvSpPr>
          <p:cNvPr id="314" name="Google Shape;314;p32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Distributed Systems</a:t>
            </a:r>
            <a:endParaRPr/>
          </a:p>
        </p:txBody>
      </p:sp>
      <p:sp>
        <p:nvSpPr>
          <p:cNvPr id="315" name="Google Shape;315;p32"/>
          <p:cNvSpPr txBox="1"/>
          <p:nvPr>
            <p:ph idx="8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316" name="Google Shape;316;p32"/>
          <p:cNvSpPr txBox="1"/>
          <p:nvPr>
            <p:ph idx="9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860"/>
              <a:t>Cloud-Specific Considerations</a:t>
            </a:r>
            <a:endParaRPr sz="86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3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✖"/>
            </a:pPr>
            <a:r>
              <a:rPr lang="en" sz="1550"/>
              <a:t>Security solutions can impact the performance of cloud systems</a:t>
            </a:r>
            <a:endParaRPr sz="155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✖"/>
            </a:pPr>
            <a:r>
              <a:rPr lang="en" sz="1550"/>
              <a:t>Important to choose solutions that have minimal performance overhead</a:t>
            </a:r>
            <a:endParaRPr sz="1550"/>
          </a:p>
        </p:txBody>
      </p:sp>
      <p:sp>
        <p:nvSpPr>
          <p:cNvPr id="322" name="Google Shape;322;p33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Misconfigurations can leave systems vulnerable to attacks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Essential to implement strong configuration management practices</a:t>
            </a:r>
            <a:endParaRPr sz="1600"/>
          </a:p>
        </p:txBody>
      </p:sp>
      <p:sp>
        <p:nvSpPr>
          <p:cNvPr id="323" name="Google Shape;323;p3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Firewalls and IDS</a:t>
            </a:r>
            <a:endParaRPr sz="2020"/>
          </a:p>
        </p:txBody>
      </p:sp>
      <p:sp>
        <p:nvSpPr>
          <p:cNvPr id="324" name="Google Shape;324;p33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Cyber threats are constantly evolving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Security solutions must be updated regularly to address new vulnerabilities and attack techniques</a:t>
            </a:r>
            <a:endParaRPr sz="1600"/>
          </a:p>
        </p:txBody>
      </p:sp>
      <p:sp>
        <p:nvSpPr>
          <p:cNvPr id="325" name="Google Shape;325;p33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Configuration Complexity</a:t>
            </a:r>
            <a:endParaRPr sz="1800"/>
          </a:p>
        </p:txBody>
      </p:sp>
      <p:sp>
        <p:nvSpPr>
          <p:cNvPr id="326" name="Google Shape;326;p33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Evolving Threat Landscape</a:t>
            </a:r>
            <a:endParaRPr sz="1600"/>
          </a:p>
        </p:txBody>
      </p:sp>
      <p:sp>
        <p:nvSpPr>
          <p:cNvPr id="327" name="Google Shape;327;p33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Performance Impact</a:t>
            </a:r>
            <a:endParaRPr sz="1600"/>
          </a:p>
        </p:txBody>
      </p:sp>
      <p:sp>
        <p:nvSpPr>
          <p:cNvPr id="328" name="Google Shape;328;p33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endParaRPr/>
          </a:p>
        </p:txBody>
      </p:sp>
      <p:sp>
        <p:nvSpPr>
          <p:cNvPr id="329" name="Google Shape;329;p33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160"/>
              <a:t>Key Challenges and Best Practices</a:t>
            </a:r>
            <a:endParaRPr sz="116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4"/>
          <p:cNvSpPr txBox="1"/>
          <p:nvPr>
            <p:ph idx="1" type="body"/>
          </p:nvPr>
        </p:nvSpPr>
        <p:spPr>
          <a:xfrm>
            <a:off x="274325" y="1208200"/>
            <a:ext cx="68124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/>
              <a:t>A Virtual Private Network (VPN) is a technology that creates a secure, encrypted connection over a public network, typically the internet</a:t>
            </a:r>
            <a:endParaRPr sz="2150"/>
          </a:p>
        </p:txBody>
      </p:sp>
      <p:sp>
        <p:nvSpPr>
          <p:cNvPr id="335" name="Google Shape;335;p34"/>
          <p:cNvSpPr txBox="1"/>
          <p:nvPr>
            <p:ph idx="2" type="body"/>
          </p:nvPr>
        </p:nvSpPr>
        <p:spPr>
          <a:xfrm>
            <a:off x="1574875" y="3036450"/>
            <a:ext cx="68580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Allows users to send and receive data privately, protecting it from potential interception and unauthorized access</a:t>
            </a:r>
            <a:endParaRPr sz="2300"/>
          </a:p>
        </p:txBody>
      </p:sp>
      <p:sp>
        <p:nvSpPr>
          <p:cNvPr id="336" name="Google Shape;336;p3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VPN</a:t>
            </a:r>
            <a:endParaRPr sz="2020"/>
          </a:p>
        </p:txBody>
      </p:sp>
      <p:sp>
        <p:nvSpPr>
          <p:cNvPr id="337" name="Google Shape;337;p34"/>
          <p:cNvSpPr txBox="1"/>
          <p:nvPr>
            <p:ph idx="4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38" name="Google Shape;338;p34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5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VPNs enable remote access to private networks, allowing users to connect to their workplace network from anywhere with an internet connection</a:t>
            </a:r>
            <a:endParaRPr sz="1700"/>
          </a:p>
        </p:txBody>
      </p:sp>
      <p:sp>
        <p:nvSpPr>
          <p:cNvPr id="344" name="Google Shape;344;p35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VPNs encrypt data before it's transmitted over the network, making it unreadable to anyone who might intercept it</a:t>
            </a:r>
            <a:endParaRPr sz="2000"/>
          </a:p>
        </p:txBody>
      </p:sp>
      <p:sp>
        <p:nvSpPr>
          <p:cNvPr id="345" name="Google Shape;345;p3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VPN</a:t>
            </a:r>
            <a:endParaRPr/>
          </a:p>
        </p:txBody>
      </p:sp>
      <p:sp>
        <p:nvSpPr>
          <p:cNvPr id="346" name="Google Shape;346;p35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The encrypted data is encapsulated within a secure</a:t>
            </a:r>
            <a:r>
              <a:rPr lang="en" sz="2100"/>
              <a:t> </a:t>
            </a:r>
            <a:r>
              <a:rPr i="1" lang="en" sz="2100"/>
              <a:t>tunnel </a:t>
            </a:r>
            <a:r>
              <a:rPr lang="en" sz="2100"/>
              <a:t>that traverses the public network</a:t>
            </a:r>
            <a:endParaRPr sz="2100"/>
          </a:p>
        </p:txBody>
      </p:sp>
      <p:sp>
        <p:nvSpPr>
          <p:cNvPr id="347" name="Google Shape;347;p35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Encryption</a:t>
            </a:r>
            <a:endParaRPr sz="1800"/>
          </a:p>
        </p:txBody>
      </p:sp>
      <p:sp>
        <p:nvSpPr>
          <p:cNvPr id="348" name="Google Shape;348;p35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Tunneling</a:t>
            </a:r>
            <a:endParaRPr/>
          </a:p>
        </p:txBody>
      </p:sp>
      <p:sp>
        <p:nvSpPr>
          <p:cNvPr id="349" name="Google Shape;349;p35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Access</a:t>
            </a:r>
            <a:endParaRPr/>
          </a:p>
        </p:txBody>
      </p:sp>
      <p:sp>
        <p:nvSpPr>
          <p:cNvPr id="350" name="Google Shape;350;p35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351" name="Google Shape;351;p35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How it works?</a:t>
            </a:r>
            <a:endParaRPr sz="13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Service delivered over the internet, eliminating the need for on-premises hardware and software</a:t>
            </a:r>
            <a:endParaRPr sz="1700"/>
          </a:p>
        </p:txBody>
      </p:sp>
      <p:sp>
        <p:nvSpPr>
          <p:cNvPr id="357" name="Google Shape;357;p36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Allows individual users to connect to a private network from a remote location, such as their home or a public Wi-Fi hotspot</a:t>
            </a:r>
            <a:endParaRPr sz="2000"/>
          </a:p>
        </p:txBody>
      </p:sp>
      <p:sp>
        <p:nvSpPr>
          <p:cNvPr id="358" name="Google Shape;358;p3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VPN</a:t>
            </a:r>
            <a:endParaRPr/>
          </a:p>
        </p:txBody>
      </p:sp>
      <p:sp>
        <p:nvSpPr>
          <p:cNvPr id="359" name="Google Shape;359;p36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Connects two or more private networks over a public network, enabling secure communication between them</a:t>
            </a:r>
            <a:endParaRPr sz="2000"/>
          </a:p>
        </p:txBody>
      </p:sp>
      <p:sp>
        <p:nvSpPr>
          <p:cNvPr id="360" name="Google Shape;360;p36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Remote Access</a:t>
            </a:r>
            <a:endParaRPr sz="1800"/>
          </a:p>
        </p:txBody>
      </p:sp>
      <p:sp>
        <p:nvSpPr>
          <p:cNvPr id="361" name="Google Shape;361;p36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Site-to-Site</a:t>
            </a:r>
            <a:endParaRPr/>
          </a:p>
        </p:txBody>
      </p:sp>
      <p:sp>
        <p:nvSpPr>
          <p:cNvPr id="362" name="Google Shape;362;p36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Cloud-Based</a:t>
            </a:r>
            <a:endParaRPr/>
          </a:p>
        </p:txBody>
      </p:sp>
      <p:sp>
        <p:nvSpPr>
          <p:cNvPr id="363" name="Google Shape;363;p36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  <p:sp>
        <p:nvSpPr>
          <p:cNvPr id="364" name="Google Shape;364;p36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Types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idx="1" type="body"/>
          </p:nvPr>
        </p:nvSpPr>
        <p:spPr>
          <a:xfrm>
            <a:off x="274325" y="1208200"/>
            <a:ext cx="36576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The CIA triad forms the foundation of information security</a:t>
            </a:r>
            <a:endParaRPr b="1" baseline="-25000" sz="2000"/>
          </a:p>
        </p:txBody>
      </p:sp>
      <p:sp>
        <p:nvSpPr>
          <p:cNvPr id="168" name="Google Shape;168;p19"/>
          <p:cNvSpPr txBox="1"/>
          <p:nvPr>
            <p:ph idx="2" type="body"/>
          </p:nvPr>
        </p:nvSpPr>
        <p:spPr>
          <a:xfrm>
            <a:off x="1064525" y="3036450"/>
            <a:ext cx="36576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By safeguarding confidentiality, integrity, and availability, organizations can protect their critical assets and maintain business continuity.</a:t>
            </a:r>
            <a:endParaRPr sz="1600"/>
          </a:p>
        </p:txBody>
      </p:sp>
      <p:sp>
        <p:nvSpPr>
          <p:cNvPr id="169" name="Google Shape;169;p19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1999" y="1206414"/>
            <a:ext cx="3689400" cy="3274162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7"/>
          <p:cNvSpPr txBox="1"/>
          <p:nvPr>
            <p:ph idx="5" type="body"/>
          </p:nvPr>
        </p:nvSpPr>
        <p:spPr>
          <a:xfrm>
            <a:off x="398305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Suite of protocols that provides encryption, authentication, and integrity for IP traffic</a:t>
            </a:r>
            <a:endParaRPr sz="1700"/>
          </a:p>
        </p:txBody>
      </p:sp>
      <p:sp>
        <p:nvSpPr>
          <p:cNvPr id="370" name="Google Shape;370;p37"/>
          <p:cNvSpPr txBox="1"/>
          <p:nvPr>
            <p:ph idx="1" type="body"/>
          </p:nvPr>
        </p:nvSpPr>
        <p:spPr>
          <a:xfrm>
            <a:off x="3657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Relatively simple but less secure than newer protocols</a:t>
            </a:r>
            <a:endParaRPr sz="2000"/>
          </a:p>
        </p:txBody>
      </p:sp>
      <p:sp>
        <p:nvSpPr>
          <p:cNvPr id="371" name="Google Shape;371;p37"/>
          <p:cNvSpPr txBox="1"/>
          <p:nvPr>
            <p:ph type="title"/>
          </p:nvPr>
        </p:nvSpPr>
        <p:spPr>
          <a:xfrm>
            <a:off x="274325" y="182875"/>
            <a:ext cx="26376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VPN</a:t>
            </a:r>
            <a:endParaRPr/>
          </a:p>
        </p:txBody>
      </p:sp>
      <p:sp>
        <p:nvSpPr>
          <p:cNvPr id="372" name="Google Shape;372;p37"/>
          <p:cNvSpPr/>
          <p:nvPr/>
        </p:nvSpPr>
        <p:spPr>
          <a:xfrm>
            <a:off x="6897050" y="4536023"/>
            <a:ext cx="1820700" cy="460800"/>
          </a:xfrm>
          <a:prstGeom prst="bevel">
            <a:avLst>
              <a:gd fmla="val 12500" name="adj"/>
            </a:avLst>
          </a:prstGeom>
          <a:solidFill>
            <a:schemeClr val="accent4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Lexend"/>
                <a:ea typeface="Lexend"/>
                <a:cs typeface="Lexend"/>
                <a:sym typeface="Lexend"/>
              </a:rPr>
              <a:t>Types</a:t>
            </a:r>
            <a:endParaRPr b="1" sz="13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3" name="Google Shape;373;p37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Provides a framework for tunneling data but relies on other protocols for encryption</a:t>
            </a:r>
            <a:endParaRPr sz="1500"/>
          </a:p>
        </p:txBody>
      </p:sp>
      <p:sp>
        <p:nvSpPr>
          <p:cNvPr id="374" name="Google Shape;374;p37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Point-to-Point Tunneling Protocol (PPTP)</a:t>
            </a:r>
            <a:endParaRPr sz="1400"/>
          </a:p>
        </p:txBody>
      </p:sp>
      <p:sp>
        <p:nvSpPr>
          <p:cNvPr id="375" name="Google Shape;375;p37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 Two Tunneling Protocol (L2TP)</a:t>
            </a:r>
            <a:endParaRPr/>
          </a:p>
        </p:txBody>
      </p:sp>
      <p:sp>
        <p:nvSpPr>
          <p:cNvPr id="376" name="Google Shape;376;p37"/>
          <p:cNvSpPr txBox="1"/>
          <p:nvPr>
            <p:ph idx="6" type="subTitle"/>
          </p:nvPr>
        </p:nvSpPr>
        <p:spPr>
          <a:xfrm>
            <a:off x="3657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IPsec (Internet Protocol Security)</a:t>
            </a:r>
            <a:endParaRPr/>
          </a:p>
        </p:txBody>
      </p:sp>
      <p:sp>
        <p:nvSpPr>
          <p:cNvPr id="377" name="Google Shape;377;p37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Secure Socket Tunneling Protocol (SSTP)</a:t>
            </a:r>
            <a:endParaRPr sz="1500"/>
          </a:p>
        </p:txBody>
      </p:sp>
      <p:sp>
        <p:nvSpPr>
          <p:cNvPr id="378" name="Google Shape;378;p37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/>
              <a:t>Microsoft protocol that encrypts VPN traffic within an SSL/TLS tunnel</a:t>
            </a:r>
            <a:endParaRPr sz="1750"/>
          </a:p>
        </p:txBody>
      </p:sp>
      <p:sp>
        <p:nvSpPr>
          <p:cNvPr id="379" name="Google Shape;379;p37"/>
          <p:cNvSpPr txBox="1"/>
          <p:nvPr>
            <p:ph idx="9" type="body"/>
          </p:nvPr>
        </p:nvSpPr>
        <p:spPr>
          <a:xfrm>
            <a:off x="398305" y="4114800"/>
            <a:ext cx="40497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O</a:t>
            </a:r>
            <a:r>
              <a:rPr lang="en" sz="1900"/>
              <a:t>pen-source protocol that offers strong security and flexibility</a:t>
            </a:r>
            <a:endParaRPr sz="1900"/>
          </a:p>
        </p:txBody>
      </p:sp>
      <p:sp>
        <p:nvSpPr>
          <p:cNvPr id="380" name="Google Shape;380;p37"/>
          <p:cNvSpPr txBox="1"/>
          <p:nvPr>
            <p:ph idx="13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OpenVPN</a:t>
            </a:r>
            <a:endParaRPr/>
          </a:p>
        </p:txBody>
      </p:sp>
      <p:sp>
        <p:nvSpPr>
          <p:cNvPr id="381" name="Google Shape;381;p37"/>
          <p:cNvSpPr txBox="1"/>
          <p:nvPr>
            <p:ph idx="14" type="subTitle"/>
          </p:nvPr>
        </p:nvSpPr>
        <p:spPr>
          <a:xfrm>
            <a:off x="4663455" y="3749155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WireGuard</a:t>
            </a:r>
            <a:endParaRPr/>
          </a:p>
        </p:txBody>
      </p:sp>
      <p:sp>
        <p:nvSpPr>
          <p:cNvPr id="382" name="Google Shape;382;p37"/>
          <p:cNvSpPr txBox="1"/>
          <p:nvPr>
            <p:ph idx="15" type="body"/>
          </p:nvPr>
        </p:nvSpPr>
        <p:spPr>
          <a:xfrm>
            <a:off x="4663440" y="41148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</a:t>
            </a:r>
            <a:r>
              <a:rPr lang="en" sz="1800"/>
              <a:t>latively new protocol, known for its simplicity, speed, and security</a:t>
            </a:r>
            <a:endParaRPr sz="1800"/>
          </a:p>
        </p:txBody>
      </p:sp>
      <p:sp>
        <p:nvSpPr>
          <p:cNvPr id="383" name="Google Shape;383;p37"/>
          <p:cNvSpPr txBox="1"/>
          <p:nvPr/>
        </p:nvSpPr>
        <p:spPr>
          <a:xfrm>
            <a:off x="1306125" y="145400"/>
            <a:ext cx="4267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</p:txBody>
      </p:sp>
      <p:sp>
        <p:nvSpPr>
          <p:cNvPr id="384" name="Google Shape;384;p37"/>
          <p:cNvSpPr txBox="1"/>
          <p:nvPr>
            <p:ph idx="16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385" name="Google Shape;385;p37"/>
          <p:cNvSpPr txBox="1"/>
          <p:nvPr>
            <p:ph idx="17" type="title"/>
          </p:nvPr>
        </p:nvSpPr>
        <p:spPr>
          <a:xfrm>
            <a:off x="3070863" y="182875"/>
            <a:ext cx="26376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Tunneling Protocols are the methods used to establish and maintain secure VPN connections</a:t>
            </a:r>
            <a:endParaRPr b="0" i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8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Crucial role in cloud computing by providing secure access to cloud resources and protecting sensitive data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Cloud providers often offer VPN services as part of their platform, allowing users to connect to their virtual networks and resources securely</a:t>
            </a:r>
            <a:endParaRPr sz="1500"/>
          </a:p>
        </p:txBody>
      </p:sp>
      <p:sp>
        <p:nvSpPr>
          <p:cNvPr id="391" name="Google Shape;391;p38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Enable remote access to private networks, improving flexibility and productivity</a:t>
            </a:r>
            <a:endParaRPr sz="1700"/>
          </a:p>
        </p:txBody>
      </p:sp>
      <p:sp>
        <p:nvSpPr>
          <p:cNvPr id="392" name="Google Shape;392;p38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VPN           </a:t>
            </a:r>
            <a:endParaRPr/>
          </a:p>
        </p:txBody>
      </p:sp>
      <p:sp>
        <p:nvSpPr>
          <p:cNvPr id="393" name="Google Shape;393;p38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VPNs encrypt data, making it difficult for unauthorized individuals to intercept and decrypt</a:t>
            </a:r>
            <a:endParaRPr sz="1500"/>
          </a:p>
        </p:txBody>
      </p:sp>
      <p:sp>
        <p:nvSpPr>
          <p:cNvPr id="394" name="Google Shape;394;p38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Key Benefits in Cloud Environments</a:t>
            </a:r>
            <a:endParaRPr sz="1400"/>
          </a:p>
        </p:txBody>
      </p:sp>
      <p:sp>
        <p:nvSpPr>
          <p:cNvPr id="395" name="Google Shape;395;p38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Enhanced Security</a:t>
            </a:r>
            <a:endParaRPr/>
          </a:p>
        </p:txBody>
      </p:sp>
      <p:sp>
        <p:nvSpPr>
          <p:cNvPr id="396" name="Google Shape;396;p38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Access</a:t>
            </a:r>
            <a:endParaRPr/>
          </a:p>
        </p:txBody>
      </p:sp>
      <p:sp>
        <p:nvSpPr>
          <p:cNvPr id="397" name="Google Shape;397;p38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Anonymity</a:t>
            </a:r>
            <a:endParaRPr sz="1500"/>
          </a:p>
        </p:txBody>
      </p:sp>
      <p:sp>
        <p:nvSpPr>
          <p:cNvPr id="398" name="Google Shape;398;p38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/>
              <a:t>Can mask your IP address, making it harder for others to track your online activities</a:t>
            </a:r>
            <a:endParaRPr sz="1650"/>
          </a:p>
        </p:txBody>
      </p:sp>
      <p:sp>
        <p:nvSpPr>
          <p:cNvPr id="399" name="Google Shape;399;p38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Can help you bypass geographic restrictions and access content that may be blocked in your region</a:t>
            </a:r>
            <a:endParaRPr sz="1600"/>
          </a:p>
        </p:txBody>
      </p:sp>
      <p:sp>
        <p:nvSpPr>
          <p:cNvPr id="400" name="Google Shape;400;p38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Bypassing Geo-Restrictions</a:t>
            </a:r>
            <a:endParaRPr/>
          </a:p>
        </p:txBody>
      </p:sp>
      <p:sp>
        <p:nvSpPr>
          <p:cNvPr id="401" name="Google Shape;401;p38"/>
          <p:cNvSpPr txBox="1"/>
          <p:nvPr>
            <p:ph idx="14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9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/>
              <a:t>Cloud platform enforces access controls by verifying a user's role and permissions before granting access to resources</a:t>
            </a:r>
            <a:endParaRPr sz="1650"/>
          </a:p>
        </p:txBody>
      </p:sp>
      <p:sp>
        <p:nvSpPr>
          <p:cNvPr id="407" name="Google Shape;407;p39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Cloud providers define predefined roles (e.g., Administrator, Developer, User) or allow organizations to create custom roles with specific permissions</a:t>
            </a:r>
            <a:endParaRPr sz="1400"/>
          </a:p>
        </p:txBody>
      </p:sp>
      <p:sp>
        <p:nvSpPr>
          <p:cNvPr id="408" name="Google Shape;408;p39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Users inherit the permissions associated with their assigned roles</a:t>
            </a:r>
            <a:endParaRPr sz="2100"/>
          </a:p>
        </p:txBody>
      </p:sp>
      <p:sp>
        <p:nvSpPr>
          <p:cNvPr id="409" name="Google Shape;409;p39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RBAC</a:t>
            </a:r>
            <a:endParaRPr/>
          </a:p>
        </p:txBody>
      </p:sp>
      <p:sp>
        <p:nvSpPr>
          <p:cNvPr id="410" name="Google Shape;410;p39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Users are assigned to appropriate roles </a:t>
            </a:r>
            <a:r>
              <a:rPr lang="en" sz="1900"/>
              <a:t>b</a:t>
            </a:r>
            <a:r>
              <a:rPr lang="en" sz="1900"/>
              <a:t>ased on their job functions and responsibilities</a:t>
            </a:r>
            <a:endParaRPr sz="1900"/>
          </a:p>
        </p:txBody>
      </p:sp>
      <p:sp>
        <p:nvSpPr>
          <p:cNvPr id="411" name="Google Shape;411;p39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Role Definition</a:t>
            </a:r>
            <a:endParaRPr sz="1400"/>
          </a:p>
        </p:txBody>
      </p:sp>
      <p:sp>
        <p:nvSpPr>
          <p:cNvPr id="412" name="Google Shape;412;p39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</a:t>
            </a:r>
            <a:r>
              <a:rPr lang="en"/>
              <a:t>le Assignment</a:t>
            </a:r>
            <a:endParaRPr/>
          </a:p>
        </p:txBody>
      </p:sp>
      <p:sp>
        <p:nvSpPr>
          <p:cNvPr id="413" name="Google Shape;413;p39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Permission Inheritance</a:t>
            </a:r>
            <a:endParaRPr/>
          </a:p>
        </p:txBody>
      </p:sp>
      <p:sp>
        <p:nvSpPr>
          <p:cNvPr id="414" name="Google Shape;414;p39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Access Enforcement</a:t>
            </a:r>
            <a:endParaRPr sz="1500"/>
          </a:p>
        </p:txBody>
      </p:sp>
      <p:sp>
        <p:nvSpPr>
          <p:cNvPr id="415" name="Google Shape;415;p39"/>
          <p:cNvSpPr txBox="1"/>
          <p:nvPr>
            <p:ph idx="9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60"/>
              <a:t>How it works in the Cloud</a:t>
            </a:r>
            <a:endParaRPr sz="960"/>
          </a:p>
        </p:txBody>
      </p:sp>
      <p:sp>
        <p:nvSpPr>
          <p:cNvPr id="416" name="Google Shape;416;p39"/>
          <p:cNvSpPr txBox="1"/>
          <p:nvPr>
            <p:ph idx="1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0"/>
          <p:cNvSpPr txBox="1"/>
          <p:nvPr>
            <p:ph idx="1" type="body"/>
          </p:nvPr>
        </p:nvSpPr>
        <p:spPr>
          <a:xfrm>
            <a:off x="274325" y="1579625"/>
            <a:ext cx="6858000" cy="28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✖"/>
            </a:pPr>
            <a:r>
              <a:rPr lang="en" sz="2500"/>
              <a:t>The least privilege principle dictates that users should be granted only the minimum level of access necessary to perform their tasks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✖"/>
            </a:pPr>
            <a:r>
              <a:rPr lang="en" sz="2500"/>
              <a:t>This principle helps mitigate the risk of unauthorized access and data breaches</a:t>
            </a:r>
            <a:endParaRPr sz="2500"/>
          </a:p>
        </p:txBody>
      </p:sp>
      <p:sp>
        <p:nvSpPr>
          <p:cNvPr id="422" name="Google Shape;422;p40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RBAC</a:t>
            </a:r>
            <a:endParaRPr/>
          </a:p>
        </p:txBody>
      </p:sp>
      <p:sp>
        <p:nvSpPr>
          <p:cNvPr id="423" name="Google Shape;423;p40"/>
          <p:cNvSpPr txBox="1"/>
          <p:nvPr>
            <p:ph idx="2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Principle</a:t>
            </a:r>
            <a:endParaRPr/>
          </a:p>
        </p:txBody>
      </p:sp>
      <p:sp>
        <p:nvSpPr>
          <p:cNvPr id="424" name="Google Shape;424;p40"/>
          <p:cNvSpPr txBox="1"/>
          <p:nvPr>
            <p:ph idx="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1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Define granular roles with specific permissions  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Assign roles to users based on their job requirements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Regularly review and update role assignments to ensure they remain appropriate</a:t>
            </a:r>
            <a:endParaRPr/>
          </a:p>
        </p:txBody>
      </p:sp>
      <p:sp>
        <p:nvSpPr>
          <p:cNvPr id="430" name="Google Shape;430;p41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Implement fine-grained access controls at the resource level (e.g., specific files, databases, virtual machines)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Limit access to resources to only those who need it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1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Role-Based Access Control</a:t>
            </a:r>
            <a:endParaRPr/>
          </a:p>
        </p:txBody>
      </p:sp>
      <p:sp>
        <p:nvSpPr>
          <p:cNvPr id="432" name="Google Shape;432;p41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Resource-Level Permissions</a:t>
            </a:r>
            <a:endParaRPr/>
          </a:p>
        </p:txBody>
      </p:sp>
      <p:sp>
        <p:nvSpPr>
          <p:cNvPr id="433" name="Google Shape;433;p41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Char char="✖"/>
            </a:pPr>
            <a:r>
              <a:rPr lang="en" sz="1350"/>
              <a:t>Implement time-based access controls to restrict access to specific time periods</a:t>
            </a:r>
            <a:endParaRPr sz="1350"/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Char char="✖"/>
            </a:pPr>
            <a:r>
              <a:rPr lang="en" sz="1350"/>
              <a:t>Use multi-factor authentication (MFA) for additional security</a:t>
            </a:r>
            <a:endParaRPr sz="1350"/>
          </a:p>
        </p:txBody>
      </p:sp>
      <p:sp>
        <p:nvSpPr>
          <p:cNvPr id="434" name="Google Shape;434;p41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Time-Based Access Controls</a:t>
            </a:r>
            <a:endParaRPr/>
          </a:p>
        </p:txBody>
      </p:sp>
      <p:sp>
        <p:nvSpPr>
          <p:cNvPr id="435" name="Google Shape;435;p4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RBAC</a:t>
            </a:r>
            <a:endParaRPr/>
          </a:p>
        </p:txBody>
      </p:sp>
      <p:sp>
        <p:nvSpPr>
          <p:cNvPr id="436" name="Google Shape;436;p41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Regular Review and Auditing</a:t>
            </a:r>
            <a:endParaRPr/>
          </a:p>
        </p:txBody>
      </p:sp>
      <p:sp>
        <p:nvSpPr>
          <p:cNvPr id="437" name="Google Shape;437;p41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Regularly review and audit access controls to identify and address potential vulnerabilities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Monitor user activity and log access attempts to detect and respond to security incidents</a:t>
            </a:r>
            <a:endParaRPr/>
          </a:p>
        </p:txBody>
      </p:sp>
      <p:sp>
        <p:nvSpPr>
          <p:cNvPr id="438" name="Google Shape;438;p41"/>
          <p:cNvSpPr txBox="1"/>
          <p:nvPr>
            <p:ph idx="9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80"/>
              <a:t>Applying Least Privilege in Cloud Environments  </a:t>
            </a:r>
            <a:endParaRPr sz="980"/>
          </a:p>
        </p:txBody>
      </p:sp>
      <p:sp>
        <p:nvSpPr>
          <p:cNvPr id="439" name="Google Shape;439;p41"/>
          <p:cNvSpPr txBox="1"/>
          <p:nvPr>
            <p:ph idx="1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2"/>
          <p:cNvSpPr txBox="1"/>
          <p:nvPr>
            <p:ph idx="1" type="body"/>
          </p:nvPr>
        </p:nvSpPr>
        <p:spPr>
          <a:xfrm>
            <a:off x="365750" y="192025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reduces the risk of unauthorized access and data breaches</a:t>
            </a:r>
            <a:endParaRPr sz="2100"/>
          </a:p>
        </p:txBody>
      </p:sp>
      <p:sp>
        <p:nvSpPr>
          <p:cNvPr id="445" name="Google Shape;445;p42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streamlines access management and reduces administrative overhead</a:t>
            </a:r>
            <a:endParaRPr sz="2100"/>
          </a:p>
        </p:txBody>
      </p:sp>
      <p:sp>
        <p:nvSpPr>
          <p:cNvPr id="446" name="Google Shape;446;p42"/>
          <p:cNvSpPr txBox="1"/>
          <p:nvPr>
            <p:ph idx="3" type="subTitle"/>
          </p:nvPr>
        </p:nvSpPr>
        <p:spPr>
          <a:xfrm>
            <a:off x="36576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Enhanced Security</a:t>
            </a:r>
            <a:endParaRPr/>
          </a:p>
        </p:txBody>
      </p:sp>
      <p:sp>
        <p:nvSpPr>
          <p:cNvPr id="447" name="Google Shape;447;p42"/>
          <p:cNvSpPr txBox="1"/>
          <p:nvPr>
            <p:ph idx="4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Improved Efficiency</a:t>
            </a:r>
            <a:endParaRPr/>
          </a:p>
        </p:txBody>
      </p:sp>
      <p:sp>
        <p:nvSpPr>
          <p:cNvPr id="448" name="Google Shape;448;p42"/>
          <p:cNvSpPr txBox="1"/>
          <p:nvPr>
            <p:ph idx="5" type="body"/>
          </p:nvPr>
        </p:nvSpPr>
        <p:spPr>
          <a:xfrm>
            <a:off x="398305" y="3840480"/>
            <a:ext cx="40497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helps organizations comply with regulatory requirements.</a:t>
            </a:r>
            <a:endParaRPr sz="2450"/>
          </a:p>
        </p:txBody>
      </p:sp>
      <p:sp>
        <p:nvSpPr>
          <p:cNvPr id="449" name="Google Shape;449;p42"/>
          <p:cNvSpPr txBox="1"/>
          <p:nvPr>
            <p:ph idx="6" type="subTitle"/>
          </p:nvPr>
        </p:nvSpPr>
        <p:spPr>
          <a:xfrm>
            <a:off x="3657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Compliance Adherence</a:t>
            </a:r>
            <a:endParaRPr/>
          </a:p>
        </p:txBody>
      </p:sp>
      <p:sp>
        <p:nvSpPr>
          <p:cNvPr id="450" name="Google Shape;450;p42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RBAC</a:t>
            </a:r>
            <a:endParaRPr/>
          </a:p>
        </p:txBody>
      </p:sp>
      <p:sp>
        <p:nvSpPr>
          <p:cNvPr id="451" name="Google Shape;451;p42"/>
          <p:cNvSpPr txBox="1"/>
          <p:nvPr>
            <p:ph idx="7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Scalability</a:t>
            </a:r>
            <a:endParaRPr/>
          </a:p>
        </p:txBody>
      </p:sp>
      <p:sp>
        <p:nvSpPr>
          <p:cNvPr id="452" name="Google Shape;452;p42"/>
          <p:cNvSpPr txBox="1"/>
          <p:nvPr>
            <p:ph idx="8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E</a:t>
            </a:r>
            <a:r>
              <a:rPr lang="en" sz="2200"/>
              <a:t>asily adapts to changing business needs and organizational growth</a:t>
            </a:r>
            <a:endParaRPr sz="2200"/>
          </a:p>
        </p:txBody>
      </p:sp>
      <p:sp>
        <p:nvSpPr>
          <p:cNvPr id="453" name="Google Shape;453;p42"/>
          <p:cNvSpPr txBox="1"/>
          <p:nvPr>
            <p:ph idx="9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580"/>
              <a:t>Benefits</a:t>
            </a:r>
            <a:endParaRPr sz="1760"/>
          </a:p>
        </p:txBody>
      </p:sp>
      <p:sp>
        <p:nvSpPr>
          <p:cNvPr id="454" name="Google Shape;454;p42"/>
          <p:cNvSpPr txBox="1"/>
          <p:nvPr>
            <p:ph idx="13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3"/>
          <p:cNvSpPr txBox="1"/>
          <p:nvPr>
            <p:ph idx="1" type="body"/>
          </p:nvPr>
        </p:nvSpPr>
        <p:spPr>
          <a:xfrm>
            <a:off x="274320" y="1188720"/>
            <a:ext cx="68124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 Security Information and Event Management (SIEM) system is a critical tool for enhancing security in cloud environments</a:t>
            </a:r>
            <a:endParaRPr sz="2000"/>
          </a:p>
        </p:txBody>
      </p:sp>
      <p:sp>
        <p:nvSpPr>
          <p:cNvPr id="460" name="Google Shape;460;p43"/>
          <p:cNvSpPr txBox="1"/>
          <p:nvPr>
            <p:ph idx="2" type="body"/>
          </p:nvPr>
        </p:nvSpPr>
        <p:spPr>
          <a:xfrm>
            <a:off x="1188720" y="246888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It consolidates and analyzes security data from various sources, including cloud infrastructure, applications, and network devices</a:t>
            </a:r>
            <a:endParaRPr sz="2000"/>
          </a:p>
        </p:txBody>
      </p:sp>
      <p:sp>
        <p:nvSpPr>
          <p:cNvPr id="461" name="Google Shape;461;p4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SIEM</a:t>
            </a:r>
            <a:endParaRPr/>
          </a:p>
        </p:txBody>
      </p:sp>
      <p:sp>
        <p:nvSpPr>
          <p:cNvPr id="462" name="Google Shape;462;p43"/>
          <p:cNvSpPr txBox="1"/>
          <p:nvPr>
            <p:ph idx="3" type="body"/>
          </p:nvPr>
        </p:nvSpPr>
        <p:spPr>
          <a:xfrm>
            <a:off x="2103120" y="3749040"/>
            <a:ext cx="68580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This centralized approach enables organizations to detect and respond to potential threats more efficiently</a:t>
            </a:r>
            <a:endParaRPr sz="2000"/>
          </a:p>
        </p:txBody>
      </p:sp>
      <p:sp>
        <p:nvSpPr>
          <p:cNvPr id="463" name="Google Shape;463;p43"/>
          <p:cNvSpPr txBox="1"/>
          <p:nvPr>
            <p:ph idx="4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464" name="Google Shape;464;p43"/>
          <p:cNvSpPr txBox="1"/>
          <p:nvPr>
            <p:ph idx="5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for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Cloud Security</a:t>
            </a:r>
            <a:endParaRPr sz="13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4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Triggers automated responses to detected threats, such as blocking IP addresses or terminating compromised accounts  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✖"/>
            </a:pPr>
            <a:r>
              <a:rPr lang="en" sz="1600"/>
              <a:t>Integrates with security orchestration, automation, and response (SOAR) platforms for streamlined incident handling</a:t>
            </a:r>
            <a:endParaRPr sz="1600"/>
          </a:p>
        </p:txBody>
      </p:sp>
      <p:sp>
        <p:nvSpPr>
          <p:cNvPr id="470" name="Google Shape;470;p44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Provides detailed reports and audit trails to ensure compliance with industry regulations (e.g., HIPAA, PCI DSS, GDPR)  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Facilitates security audits and assessments</a:t>
            </a:r>
            <a:endParaRPr/>
          </a:p>
        </p:txBody>
      </p:sp>
      <p:sp>
        <p:nvSpPr>
          <p:cNvPr id="471" name="Google Shape;471;p4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SIEM</a:t>
            </a:r>
            <a:endParaRPr/>
          </a:p>
        </p:txBody>
      </p:sp>
      <p:sp>
        <p:nvSpPr>
          <p:cNvPr id="472" name="Google Shape;472;p44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/>
              <a:t>Collects and aggregates logs from diverse sources (cloud providers, virtual machines, applications)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/>
              <a:t>Normalizes and indexes logs for efficient search and analysis</a:t>
            </a:r>
            <a:endParaRPr sz="1100"/>
          </a:p>
        </p:txBody>
      </p:sp>
      <p:sp>
        <p:nvSpPr>
          <p:cNvPr id="473" name="Google Shape;473;p44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Automated Incident Response</a:t>
            </a:r>
            <a:endParaRPr sz="1400"/>
          </a:p>
        </p:txBody>
      </p:sp>
      <p:sp>
        <p:nvSpPr>
          <p:cNvPr id="474" name="Google Shape;474;p44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Centralized Log Management</a:t>
            </a:r>
            <a:endParaRPr/>
          </a:p>
        </p:txBody>
      </p:sp>
      <p:sp>
        <p:nvSpPr>
          <p:cNvPr id="475" name="Google Shape;475;p44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Compliance and Audit</a:t>
            </a:r>
            <a:endParaRPr/>
          </a:p>
        </p:txBody>
      </p:sp>
      <p:sp>
        <p:nvSpPr>
          <p:cNvPr id="476" name="Google Shape;476;p44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Real-time Threat Detection</a:t>
            </a:r>
            <a:endParaRPr sz="1500"/>
          </a:p>
        </p:txBody>
      </p:sp>
      <p:sp>
        <p:nvSpPr>
          <p:cNvPr id="477" name="Google Shape;477;p44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SzPts val="1050"/>
              <a:buChar char="✖"/>
            </a:pPr>
            <a:r>
              <a:rPr lang="en" sz="1050"/>
              <a:t>Utilizes advanced analytics and machine learning to identify anomalies and potential security breaches</a:t>
            </a:r>
            <a:endParaRPr sz="1050"/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SzPts val="1050"/>
              <a:buChar char="✖"/>
            </a:pPr>
            <a:r>
              <a:rPr lang="en" sz="1050"/>
              <a:t>Correlates events across different systems to uncover complex attack patterns</a:t>
            </a:r>
            <a:endParaRPr sz="1050"/>
          </a:p>
        </p:txBody>
      </p:sp>
      <p:sp>
        <p:nvSpPr>
          <p:cNvPr id="478" name="Google Shape;478;p44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Offers a unified view of security posture across the entire cloud environment  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✖"/>
            </a:pPr>
            <a:r>
              <a:rPr lang="en"/>
              <a:t>Identifies security gaps and misconfigurations</a:t>
            </a:r>
            <a:endParaRPr/>
          </a:p>
        </p:txBody>
      </p:sp>
      <p:sp>
        <p:nvSpPr>
          <p:cNvPr id="479" name="Google Shape;479;p44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Enhanced Visibility</a:t>
            </a:r>
            <a:endParaRPr/>
          </a:p>
        </p:txBody>
      </p:sp>
      <p:sp>
        <p:nvSpPr>
          <p:cNvPr id="480" name="Google Shape;480;p44"/>
          <p:cNvSpPr txBox="1"/>
          <p:nvPr>
            <p:ph idx="14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 and Benefits</a:t>
            </a:r>
            <a:endParaRPr/>
          </a:p>
        </p:txBody>
      </p:sp>
      <p:sp>
        <p:nvSpPr>
          <p:cNvPr id="481" name="Google Shape;481;p44"/>
          <p:cNvSpPr txBox="1"/>
          <p:nvPr>
            <p:ph idx="1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5"/>
          <p:cNvSpPr txBox="1"/>
          <p:nvPr>
            <p:ph idx="1" type="body"/>
          </p:nvPr>
        </p:nvSpPr>
        <p:spPr>
          <a:xfrm>
            <a:off x="365750" y="1371600"/>
            <a:ext cx="41148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Cloud-native SIEM solutions are specifically designed for cloud environments, offering the following advantages</a:t>
            </a:r>
            <a:endParaRPr sz="2400"/>
          </a:p>
        </p:txBody>
      </p:sp>
      <p:sp>
        <p:nvSpPr>
          <p:cNvPr id="487" name="Google Shape;487;p45"/>
          <p:cNvSpPr txBox="1"/>
          <p:nvPr>
            <p:ph idx="5" type="body"/>
          </p:nvPr>
        </p:nvSpPr>
        <p:spPr>
          <a:xfrm>
            <a:off x="365600" y="411475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</a:t>
            </a:r>
            <a:r>
              <a:rPr lang="en" sz="2000"/>
              <a:t>asily adapts to changing workloads and data volumes</a:t>
            </a:r>
            <a:endParaRPr sz="2100"/>
          </a:p>
        </p:txBody>
      </p:sp>
      <p:sp>
        <p:nvSpPr>
          <p:cNvPr id="488" name="Google Shape;488;p4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SIEM</a:t>
            </a:r>
            <a:endParaRPr/>
          </a:p>
        </p:txBody>
      </p:sp>
      <p:sp>
        <p:nvSpPr>
          <p:cNvPr id="489" name="Google Shape;489;p45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built with robust security measures to protect sensitive data</a:t>
            </a:r>
            <a:endParaRPr sz="1700"/>
          </a:p>
        </p:txBody>
      </p:sp>
      <p:sp>
        <p:nvSpPr>
          <p:cNvPr id="490" name="Google Shape;490;p45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Cloud-Native Solutions</a:t>
            </a:r>
            <a:endParaRPr sz="1400"/>
          </a:p>
        </p:txBody>
      </p:sp>
      <p:sp>
        <p:nvSpPr>
          <p:cNvPr id="491" name="Google Shape;491;p45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</a:t>
            </a:r>
            <a:endParaRPr/>
          </a:p>
        </p:txBody>
      </p:sp>
      <p:sp>
        <p:nvSpPr>
          <p:cNvPr id="492" name="Google Shape;492;p45"/>
          <p:cNvSpPr txBox="1"/>
          <p:nvPr>
            <p:ph idx="6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Scalability</a:t>
            </a:r>
            <a:endParaRPr/>
          </a:p>
        </p:txBody>
      </p:sp>
      <p:sp>
        <p:nvSpPr>
          <p:cNvPr id="493" name="Google Shape;493;p45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Cost-Effectiveness</a:t>
            </a:r>
            <a:endParaRPr sz="1500"/>
          </a:p>
        </p:txBody>
      </p:sp>
      <p:sp>
        <p:nvSpPr>
          <p:cNvPr id="494" name="Google Shape;494;p45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/>
              <a:t>pay-as-you-go pricing models and reduced infrastructure overhead</a:t>
            </a:r>
            <a:endParaRPr sz="1850"/>
          </a:p>
        </p:txBody>
      </p:sp>
      <p:sp>
        <p:nvSpPr>
          <p:cNvPr id="495" name="Google Shape;495;p45"/>
          <p:cNvSpPr txBox="1"/>
          <p:nvPr>
            <p:ph idx="9" type="body"/>
          </p:nvPr>
        </p:nvSpPr>
        <p:spPr>
          <a:xfrm>
            <a:off x="4663375" y="41149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Leverages cloud infrastructure for high-performance analysis</a:t>
            </a:r>
            <a:endParaRPr sz="1600"/>
          </a:p>
        </p:txBody>
      </p:sp>
      <p:sp>
        <p:nvSpPr>
          <p:cNvPr id="496" name="Google Shape;496;p45"/>
          <p:cNvSpPr txBox="1"/>
          <p:nvPr>
            <p:ph idx="13" type="subTitle"/>
          </p:nvPr>
        </p:nvSpPr>
        <p:spPr>
          <a:xfrm>
            <a:off x="4663530" y="37491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</p:txBody>
      </p:sp>
      <p:sp>
        <p:nvSpPr>
          <p:cNvPr id="497" name="Google Shape;497;p45"/>
          <p:cNvSpPr txBox="1"/>
          <p:nvPr>
            <p:ph idx="14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6"/>
          <p:cNvSpPr txBox="1"/>
          <p:nvPr>
            <p:ph idx="1" type="body"/>
          </p:nvPr>
        </p:nvSpPr>
        <p:spPr>
          <a:xfrm>
            <a:off x="3657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</a:t>
            </a:r>
            <a:r>
              <a:rPr lang="en" sz="1400"/>
              <a:t>nsure the solution can handle your organization's growing data volumes and evolving security needs</a:t>
            </a:r>
            <a:endParaRPr sz="1400"/>
          </a:p>
        </p:txBody>
      </p:sp>
      <p:sp>
        <p:nvSpPr>
          <p:cNvPr id="503" name="Google Shape;503;p46"/>
          <p:cNvSpPr txBox="1"/>
          <p:nvPr>
            <p:ph idx="2" type="body"/>
          </p:nvPr>
        </p:nvSpPr>
        <p:spPr>
          <a:xfrm>
            <a:off x="4660250" y="1371600"/>
            <a:ext cx="41148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</a:t>
            </a:r>
            <a:r>
              <a:rPr lang="en" sz="1500"/>
              <a:t>upport automated response actions to minimize the impact of security incidents</a:t>
            </a:r>
            <a:endParaRPr sz="1500"/>
          </a:p>
        </p:txBody>
      </p:sp>
      <p:sp>
        <p:nvSpPr>
          <p:cNvPr id="504" name="Google Shape;504;p46"/>
          <p:cNvSpPr txBox="1"/>
          <p:nvPr>
            <p:ph idx="3" type="subTitle"/>
          </p:nvPr>
        </p:nvSpPr>
        <p:spPr>
          <a:xfrm>
            <a:off x="36576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Scalability</a:t>
            </a:r>
            <a:endParaRPr/>
          </a:p>
        </p:txBody>
      </p:sp>
      <p:sp>
        <p:nvSpPr>
          <p:cNvPr id="505" name="Google Shape;505;p46"/>
          <p:cNvSpPr txBox="1"/>
          <p:nvPr>
            <p:ph idx="4" type="subTitle"/>
          </p:nvPr>
        </p:nvSpPr>
        <p:spPr>
          <a:xfrm>
            <a:off x="4660250" y="10058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Incident Response Automation</a:t>
            </a:r>
            <a:endParaRPr/>
          </a:p>
        </p:txBody>
      </p:sp>
      <p:sp>
        <p:nvSpPr>
          <p:cNvPr id="506" name="Google Shape;506;p46"/>
          <p:cNvSpPr txBox="1"/>
          <p:nvPr>
            <p:ph idx="5" type="body"/>
          </p:nvPr>
        </p:nvSpPr>
        <p:spPr>
          <a:xfrm>
            <a:off x="398305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</a:t>
            </a:r>
            <a:r>
              <a:rPr lang="en" sz="1300"/>
              <a:t>IEM should integrate seamlessly with your cloud infrastructure, security tools, and identity and access management (IAM) systems</a:t>
            </a:r>
            <a:endParaRPr sz="1300"/>
          </a:p>
        </p:txBody>
      </p:sp>
      <p:sp>
        <p:nvSpPr>
          <p:cNvPr id="507" name="Google Shape;507;p46"/>
          <p:cNvSpPr txBox="1"/>
          <p:nvPr>
            <p:ph idx="6" type="subTitle"/>
          </p:nvPr>
        </p:nvSpPr>
        <p:spPr>
          <a:xfrm>
            <a:off x="3657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Integration Capabilities</a:t>
            </a:r>
            <a:endParaRPr/>
          </a:p>
        </p:txBody>
      </p:sp>
      <p:sp>
        <p:nvSpPr>
          <p:cNvPr id="508" name="Google Shape;508;p4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SIEM</a:t>
            </a:r>
            <a:endParaRPr/>
          </a:p>
        </p:txBody>
      </p:sp>
      <p:sp>
        <p:nvSpPr>
          <p:cNvPr id="509" name="Google Shape;509;p46"/>
          <p:cNvSpPr txBox="1"/>
          <p:nvPr>
            <p:ph idx="7" type="subTitle"/>
          </p:nvPr>
        </p:nvSpPr>
        <p:spPr>
          <a:xfrm>
            <a:off x="4660255" y="23774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Compliance and Reporting</a:t>
            </a:r>
            <a:endParaRPr/>
          </a:p>
        </p:txBody>
      </p:sp>
      <p:sp>
        <p:nvSpPr>
          <p:cNvPr id="510" name="Google Shape;510;p46"/>
          <p:cNvSpPr txBox="1"/>
          <p:nvPr>
            <p:ph idx="8" type="body"/>
          </p:nvPr>
        </p:nvSpPr>
        <p:spPr>
          <a:xfrm>
            <a:off x="4663440" y="27432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</a:t>
            </a:r>
            <a:r>
              <a:rPr lang="en" sz="1600"/>
              <a:t>hould provide comprehensive reporting and auditing capabilities to meet regulatory requirements</a:t>
            </a:r>
            <a:endParaRPr sz="1600"/>
          </a:p>
        </p:txBody>
      </p:sp>
      <p:sp>
        <p:nvSpPr>
          <p:cNvPr id="511" name="Google Shape;511;p46"/>
          <p:cNvSpPr txBox="1"/>
          <p:nvPr>
            <p:ph idx="9" type="body"/>
          </p:nvPr>
        </p:nvSpPr>
        <p:spPr>
          <a:xfrm>
            <a:off x="398305" y="4114800"/>
            <a:ext cx="40497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Look for advanced analytics, machine learning, and behavioral analytics features to detect sophisticated threats</a:t>
            </a:r>
            <a:endParaRPr sz="1400"/>
          </a:p>
        </p:txBody>
      </p:sp>
      <p:sp>
        <p:nvSpPr>
          <p:cNvPr id="512" name="Google Shape;512;p46"/>
          <p:cNvSpPr txBox="1"/>
          <p:nvPr>
            <p:ph idx="13" type="subTitle"/>
          </p:nvPr>
        </p:nvSpPr>
        <p:spPr>
          <a:xfrm>
            <a:off x="365755" y="3749040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 Detection Capabilities</a:t>
            </a:r>
            <a:endParaRPr/>
          </a:p>
        </p:txBody>
      </p:sp>
      <p:sp>
        <p:nvSpPr>
          <p:cNvPr id="513" name="Google Shape;513;p46"/>
          <p:cNvSpPr txBox="1"/>
          <p:nvPr>
            <p:ph idx="14" type="subTitle"/>
          </p:nvPr>
        </p:nvSpPr>
        <p:spPr>
          <a:xfrm>
            <a:off x="4663455" y="3749155"/>
            <a:ext cx="411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Interface and Experience</a:t>
            </a:r>
            <a:endParaRPr/>
          </a:p>
        </p:txBody>
      </p:sp>
      <p:sp>
        <p:nvSpPr>
          <p:cNvPr id="514" name="Google Shape;514;p46"/>
          <p:cNvSpPr txBox="1"/>
          <p:nvPr>
            <p:ph idx="15" type="body"/>
          </p:nvPr>
        </p:nvSpPr>
        <p:spPr>
          <a:xfrm>
            <a:off x="4663440" y="4114800"/>
            <a:ext cx="4114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U</a:t>
            </a:r>
            <a:r>
              <a:rPr lang="en" sz="1700"/>
              <a:t>ser-friendly interface can significantly improve security analysts' efficiency</a:t>
            </a:r>
            <a:endParaRPr sz="1700"/>
          </a:p>
        </p:txBody>
      </p:sp>
      <p:sp>
        <p:nvSpPr>
          <p:cNvPr id="515" name="Google Shape;515;p46"/>
          <p:cNvSpPr txBox="1"/>
          <p:nvPr>
            <p:ph idx="16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516" name="Google Shape;516;p46"/>
          <p:cNvSpPr txBox="1"/>
          <p:nvPr>
            <p:ph idx="17" type="title"/>
          </p:nvPr>
        </p:nvSpPr>
        <p:spPr>
          <a:xfrm>
            <a:off x="6522774" y="182870"/>
            <a:ext cx="1603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Choosing the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Right Solution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Security</a:t>
            </a:r>
            <a:endParaRPr/>
          </a:p>
        </p:txBody>
      </p:sp>
      <p:sp>
        <p:nvSpPr>
          <p:cNvPr id="176" name="Google Shape;176;p20"/>
          <p:cNvSpPr txBox="1"/>
          <p:nvPr>
            <p:ph idx="1" type="body"/>
          </p:nvPr>
        </p:nvSpPr>
        <p:spPr>
          <a:xfrm>
            <a:off x="1188720" y="219456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Protecting information from unauthorized access</a:t>
            </a:r>
            <a:endParaRPr sz="1300"/>
          </a:p>
        </p:txBody>
      </p:sp>
      <p:sp>
        <p:nvSpPr>
          <p:cNvPr id="177" name="Google Shape;177;p20"/>
          <p:cNvSpPr txBox="1"/>
          <p:nvPr>
            <p:ph idx="2" type="body"/>
          </p:nvPr>
        </p:nvSpPr>
        <p:spPr>
          <a:xfrm>
            <a:off x="274320" y="1371588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chemeClr val="accent1"/>
                </a:highlight>
              </a:rPr>
              <a:t>CIA</a:t>
            </a:r>
            <a:r>
              <a:rPr lang="en" sz="2000"/>
              <a:t>	Confidentiality</a:t>
            </a:r>
            <a:endParaRPr sz="2000"/>
          </a:p>
        </p:txBody>
      </p:sp>
      <p:sp>
        <p:nvSpPr>
          <p:cNvPr id="178" name="Google Shape;178;p20"/>
          <p:cNvSpPr txBox="1"/>
          <p:nvPr>
            <p:ph idx="3" type="body"/>
          </p:nvPr>
        </p:nvSpPr>
        <p:spPr>
          <a:xfrm>
            <a:off x="3017520" y="384048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Examples</a:t>
            </a:r>
            <a:r>
              <a:rPr lang="en"/>
              <a:t> encryption, access controls, firewalls</a:t>
            </a:r>
            <a:endParaRPr/>
          </a:p>
        </p:txBody>
      </p:sp>
      <p:sp>
        <p:nvSpPr>
          <p:cNvPr id="179" name="Google Shape;179;p20"/>
          <p:cNvSpPr txBox="1"/>
          <p:nvPr>
            <p:ph idx="4" type="body"/>
          </p:nvPr>
        </p:nvSpPr>
        <p:spPr>
          <a:xfrm>
            <a:off x="2103120" y="301752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Ensuring sensitive data is accessible only to authorized individuals</a:t>
            </a:r>
            <a:endParaRPr sz="15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7"/>
          <p:cNvSpPr txBox="1"/>
          <p:nvPr>
            <p:ph idx="1" type="body"/>
          </p:nvPr>
        </p:nvSpPr>
        <p:spPr>
          <a:xfrm>
            <a:off x="365750" y="1328375"/>
            <a:ext cx="4114800" cy="17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 today's cloud-centric world, ensuring business continuity and minimizing downtime in the face of incidents or disasters is paramount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522" name="Google Shape;522;p47"/>
          <p:cNvSpPr txBox="1"/>
          <p:nvPr>
            <p:ph idx="2" type="body"/>
          </p:nvPr>
        </p:nvSpPr>
        <p:spPr>
          <a:xfrm>
            <a:off x="4660250" y="1920240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Coordinated set of procedures to detect, analyze, and contain security breaches or other IT incidents</a:t>
            </a:r>
            <a:endParaRPr sz="1700"/>
          </a:p>
        </p:txBody>
      </p:sp>
      <p:sp>
        <p:nvSpPr>
          <p:cNvPr id="523" name="Google Shape;523;p47"/>
          <p:cNvSpPr txBox="1"/>
          <p:nvPr>
            <p:ph idx="3" type="subTitle"/>
          </p:nvPr>
        </p:nvSpPr>
        <p:spPr>
          <a:xfrm>
            <a:off x="4660250" y="1328375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Incident Response</a:t>
            </a:r>
            <a:endParaRPr/>
          </a:p>
        </p:txBody>
      </p:sp>
      <p:sp>
        <p:nvSpPr>
          <p:cNvPr id="524" name="Google Shape;524;p47"/>
          <p:cNvSpPr txBox="1"/>
          <p:nvPr>
            <p:ph idx="4" type="body"/>
          </p:nvPr>
        </p:nvSpPr>
        <p:spPr>
          <a:xfrm>
            <a:off x="398300" y="3248572"/>
            <a:ext cx="4049700" cy="17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A robust Incident Response and Disaster Recovery (IRDR) strategy is essential for organizations leveraging cloud services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525" name="Google Shape;525;p47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IRDR</a:t>
            </a:r>
            <a:endParaRPr/>
          </a:p>
        </p:txBody>
      </p:sp>
      <p:sp>
        <p:nvSpPr>
          <p:cNvPr id="526" name="Google Shape;526;p47"/>
          <p:cNvSpPr txBox="1"/>
          <p:nvPr>
            <p:ph idx="5" type="subTitle"/>
          </p:nvPr>
        </p:nvSpPr>
        <p:spPr>
          <a:xfrm>
            <a:off x="4660255" y="3246120"/>
            <a:ext cx="4114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Disaster Recovery</a:t>
            </a:r>
            <a:endParaRPr/>
          </a:p>
        </p:txBody>
      </p:sp>
      <p:sp>
        <p:nvSpPr>
          <p:cNvPr id="527" name="Google Shape;527;p47"/>
          <p:cNvSpPr txBox="1"/>
          <p:nvPr>
            <p:ph idx="6" type="body"/>
          </p:nvPr>
        </p:nvSpPr>
        <p:spPr>
          <a:xfrm>
            <a:off x="4663450" y="3840475"/>
            <a:ext cx="41148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</a:t>
            </a:r>
            <a:r>
              <a:rPr lang="en" sz="1600"/>
              <a:t>lan to restore IT systems and operations in the event of a disaster, such as a natural disaster or cyberattack</a:t>
            </a:r>
            <a:endParaRPr sz="16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Security</a:t>
            </a:r>
            <a:endParaRPr/>
          </a:p>
        </p:txBody>
      </p:sp>
      <p:sp>
        <p:nvSpPr>
          <p:cNvPr id="185" name="Google Shape;185;p21"/>
          <p:cNvSpPr txBox="1"/>
          <p:nvPr>
            <p:ph idx="1" type="body"/>
          </p:nvPr>
        </p:nvSpPr>
        <p:spPr>
          <a:xfrm>
            <a:off x="1188720" y="219456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Ensuring the accuracy and completeness of information</a:t>
            </a:r>
            <a:endParaRPr sz="1400"/>
          </a:p>
        </p:txBody>
      </p:sp>
      <p:sp>
        <p:nvSpPr>
          <p:cNvPr id="186" name="Google Shape;186;p21"/>
          <p:cNvSpPr txBox="1"/>
          <p:nvPr>
            <p:ph idx="2" type="body"/>
          </p:nvPr>
        </p:nvSpPr>
        <p:spPr>
          <a:xfrm>
            <a:off x="274320" y="1371588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chemeClr val="accent1"/>
                </a:highlight>
              </a:rPr>
              <a:t>CIA</a:t>
            </a:r>
            <a:r>
              <a:rPr lang="en" sz="2000"/>
              <a:t>	Integrity</a:t>
            </a:r>
            <a:endParaRPr sz="2000"/>
          </a:p>
        </p:txBody>
      </p:sp>
      <p:sp>
        <p:nvSpPr>
          <p:cNvPr id="187" name="Google Shape;187;p21"/>
          <p:cNvSpPr txBox="1"/>
          <p:nvPr>
            <p:ph idx="3" type="body"/>
          </p:nvPr>
        </p:nvSpPr>
        <p:spPr>
          <a:xfrm>
            <a:off x="3017520" y="384048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chemeClr val="accent1"/>
                </a:highlight>
              </a:rPr>
              <a:t>Examples</a:t>
            </a:r>
            <a:r>
              <a:rPr lang="en" sz="1300"/>
              <a:t> hashing, digital signatures, intrusion detection systems</a:t>
            </a:r>
            <a:endParaRPr sz="1300"/>
          </a:p>
        </p:txBody>
      </p:sp>
      <p:sp>
        <p:nvSpPr>
          <p:cNvPr id="188" name="Google Shape;188;p21"/>
          <p:cNvSpPr txBox="1"/>
          <p:nvPr>
            <p:ph idx="4" type="body"/>
          </p:nvPr>
        </p:nvSpPr>
        <p:spPr>
          <a:xfrm>
            <a:off x="2103120" y="301752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Preventing unauthorized modification or deletion of data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Security</a:t>
            </a:r>
            <a:endParaRPr/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188720" y="219456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Ensuring information is accessible when needed</a:t>
            </a:r>
            <a:endParaRPr sz="1500"/>
          </a:p>
        </p:txBody>
      </p:sp>
      <p:sp>
        <p:nvSpPr>
          <p:cNvPr id="195" name="Google Shape;195;p22"/>
          <p:cNvSpPr txBox="1"/>
          <p:nvPr>
            <p:ph idx="2" type="body"/>
          </p:nvPr>
        </p:nvSpPr>
        <p:spPr>
          <a:xfrm>
            <a:off x="274320" y="1371588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highlight>
                  <a:schemeClr val="accent1"/>
                </a:highlight>
              </a:rPr>
              <a:t>CIA</a:t>
            </a:r>
            <a:r>
              <a:rPr lang="en" sz="2000"/>
              <a:t>	Integrity</a:t>
            </a:r>
            <a:endParaRPr sz="2000"/>
          </a:p>
        </p:txBody>
      </p:sp>
      <p:sp>
        <p:nvSpPr>
          <p:cNvPr id="196" name="Google Shape;196;p22"/>
          <p:cNvSpPr txBox="1"/>
          <p:nvPr>
            <p:ph idx="3" type="body"/>
          </p:nvPr>
        </p:nvSpPr>
        <p:spPr>
          <a:xfrm>
            <a:off x="3017520" y="384048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Examples</a:t>
            </a:r>
            <a:r>
              <a:rPr lang="en"/>
              <a:t> redundancy, load balancing, disaster recovery</a:t>
            </a:r>
            <a:endParaRPr/>
          </a:p>
        </p:txBody>
      </p:sp>
      <p:sp>
        <p:nvSpPr>
          <p:cNvPr id="197" name="Google Shape;197;p22"/>
          <p:cNvSpPr txBox="1"/>
          <p:nvPr>
            <p:ph idx="4" type="body"/>
          </p:nvPr>
        </p:nvSpPr>
        <p:spPr>
          <a:xfrm>
            <a:off x="2103120" y="3017520"/>
            <a:ext cx="4389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Minimizing system downtime and maximizing uptime</a:t>
            </a:r>
            <a:endParaRPr sz="1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✖"/>
            </a:pPr>
            <a:r>
              <a:rPr lang="en" sz="1000">
                <a:highlight>
                  <a:schemeClr val="accent1"/>
                </a:highlight>
              </a:rPr>
              <a:t>Key Pair</a:t>
            </a:r>
            <a:r>
              <a:rPr lang="en" sz="1000"/>
              <a:t> uses a pair of keys: a public key for encryption and a private key for decryption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✖"/>
            </a:pPr>
            <a:r>
              <a:rPr lang="en" sz="1000">
                <a:highlight>
                  <a:schemeClr val="accent1"/>
                </a:highlight>
              </a:rPr>
              <a:t>Security</a:t>
            </a:r>
            <a:r>
              <a:rPr lang="en" sz="1000"/>
              <a:t> extremely secure for key exchange and digital signatures, as the private key is never shared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✖"/>
            </a:pPr>
            <a:r>
              <a:rPr lang="en" sz="1000"/>
              <a:t>Speed Slower than symmetric encryption, making it less suitable for large data sets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✖"/>
            </a:pPr>
            <a:r>
              <a:rPr lang="en" sz="1000">
                <a:highlight>
                  <a:schemeClr val="accent1"/>
                </a:highlight>
              </a:rPr>
              <a:t>Common Algorithms</a:t>
            </a:r>
            <a:r>
              <a:rPr lang="en" sz="1000"/>
              <a:t>: RSA (Rivest-Shamir-Adleman) and ECC (Elliptic Curve Cryptography) are popular choices</a:t>
            </a:r>
            <a:endParaRPr sz="1000"/>
          </a:p>
        </p:txBody>
      </p:sp>
      <p:sp>
        <p:nvSpPr>
          <p:cNvPr id="203" name="Google Shape;203;p23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>
                <a:highlight>
                  <a:schemeClr val="accent1"/>
                </a:highlight>
              </a:rPr>
              <a:t>Single Key</a:t>
            </a:r>
            <a:r>
              <a:rPr lang="en" sz="1100"/>
              <a:t> uses one key for both encrypting and decrypting data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/>
              <a:t>Speed very fast, making it ideal for large data sets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>
                <a:highlight>
                  <a:schemeClr val="accent1"/>
                </a:highlight>
              </a:rPr>
              <a:t>Security</a:t>
            </a:r>
            <a:r>
              <a:rPr lang="en" sz="1100"/>
              <a:t> </a:t>
            </a:r>
            <a:r>
              <a:rPr lang="en" sz="1100"/>
              <a:t>highly secure if the key is kept secret, but key distribution 	becomes a challenge over long distances or unsecured channels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✖"/>
            </a:pPr>
            <a:r>
              <a:rPr lang="en" sz="1100">
                <a:highlight>
                  <a:schemeClr val="accent1"/>
                </a:highlight>
              </a:rPr>
              <a:t>Common Algorithms</a:t>
            </a:r>
            <a:r>
              <a:rPr lang="en" sz="1100"/>
              <a:t> AES (Advanced Encryption Standard) is the most widely used</a:t>
            </a:r>
            <a:endParaRPr sz="1100"/>
          </a:p>
        </p:txBody>
      </p:sp>
      <p:sp>
        <p:nvSpPr>
          <p:cNvPr id="204" name="Google Shape;204;p23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Encryption Techniques</a:t>
            </a:r>
            <a:endParaRPr/>
          </a:p>
        </p:txBody>
      </p:sp>
      <p:sp>
        <p:nvSpPr>
          <p:cNvPr id="205" name="Google Shape;205;p23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Asymmetric</a:t>
            </a:r>
            <a:endParaRPr/>
          </a:p>
        </p:txBody>
      </p:sp>
      <p:sp>
        <p:nvSpPr>
          <p:cNvPr id="206" name="Google Shape;206;p23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Symmetric</a:t>
            </a:r>
            <a:endParaRPr/>
          </a:p>
        </p:txBody>
      </p:sp>
      <p:sp>
        <p:nvSpPr>
          <p:cNvPr id="207" name="Google Shape;207;p23"/>
          <p:cNvSpPr txBox="1"/>
          <p:nvPr>
            <p:ph idx="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208" name="Google Shape;208;p23"/>
          <p:cNvSpPr txBox="1"/>
          <p:nvPr>
            <p:ph idx="6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460"/>
              <a:t>Asymmetric vs Symmetric</a:t>
            </a:r>
            <a:endParaRPr sz="146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274325" y="15795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How to securely share the encryption key between parties without compromising its secrecy</a:t>
            </a:r>
            <a:endParaRPr sz="2000"/>
          </a:p>
        </p:txBody>
      </p:sp>
      <p:sp>
        <p:nvSpPr>
          <p:cNvPr id="214" name="Google Shape;214;p24"/>
          <p:cNvSpPr txBox="1"/>
          <p:nvPr>
            <p:ph idx="2" type="body"/>
          </p:nvPr>
        </p:nvSpPr>
        <p:spPr>
          <a:xfrm>
            <a:off x="1828800" y="3657600"/>
            <a:ext cx="6400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Famous method where two parties can generate a shared secret key over an insecure channel.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✖"/>
            </a:pPr>
            <a:r>
              <a:rPr lang="en" sz="1500"/>
              <a:t>Based on mathematical properties of modular arithmetic.</a:t>
            </a:r>
            <a:endParaRPr sz="1500"/>
          </a:p>
        </p:txBody>
      </p:sp>
      <p:sp>
        <p:nvSpPr>
          <p:cNvPr id="215" name="Google Shape;215;p24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Encryption Techniques</a:t>
            </a:r>
            <a:endParaRPr/>
          </a:p>
        </p:txBody>
      </p:sp>
      <p:sp>
        <p:nvSpPr>
          <p:cNvPr id="216" name="Google Shape;216;p24"/>
          <p:cNvSpPr txBox="1"/>
          <p:nvPr>
            <p:ph idx="3" type="subTitle"/>
          </p:nvPr>
        </p:nvSpPr>
        <p:spPr>
          <a:xfrm>
            <a:off x="274325" y="1118825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endParaRPr/>
          </a:p>
        </p:txBody>
      </p:sp>
      <p:sp>
        <p:nvSpPr>
          <p:cNvPr id="217" name="Google Shape;217;p24"/>
          <p:cNvSpPr txBox="1"/>
          <p:nvPr>
            <p:ph idx="4" type="subTitle"/>
          </p:nvPr>
        </p:nvSpPr>
        <p:spPr>
          <a:xfrm>
            <a:off x="1828800" y="3200400"/>
            <a:ext cx="45720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Diffie-Hellman</a:t>
            </a:r>
            <a:endParaRPr/>
          </a:p>
        </p:txBody>
      </p:sp>
      <p:sp>
        <p:nvSpPr>
          <p:cNvPr id="218" name="Google Shape;218;p24"/>
          <p:cNvSpPr txBox="1"/>
          <p:nvPr>
            <p:ph idx="5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219" name="Google Shape;219;p24"/>
          <p:cNvSpPr txBox="1"/>
          <p:nvPr>
            <p:ph idx="6" type="title"/>
          </p:nvPr>
        </p:nvSpPr>
        <p:spPr>
          <a:xfrm>
            <a:off x="6949440" y="822960"/>
            <a:ext cx="1828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Key Exchange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The symmetric key is then used to encrypt/decrypt the actual data, leveraging its speed</a:t>
            </a:r>
            <a:endParaRPr sz="2200"/>
          </a:p>
        </p:txBody>
      </p:sp>
      <p:sp>
        <p:nvSpPr>
          <p:cNvPr id="225" name="Google Shape;225;p25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Many systems use a combination of symmetric and asymmetric encryption</a:t>
            </a:r>
            <a:endParaRPr sz="2200"/>
          </a:p>
        </p:txBody>
      </p:sp>
      <p:sp>
        <p:nvSpPr>
          <p:cNvPr id="226" name="Google Shape;226;p25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Encryption Techniques</a:t>
            </a:r>
            <a:endParaRPr/>
          </a:p>
        </p:txBody>
      </p:sp>
      <p:sp>
        <p:nvSpPr>
          <p:cNvPr id="227" name="Google Shape;227;p25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</a:t>
            </a:r>
            <a:r>
              <a:rPr lang="en" sz="2500"/>
              <a:t>symmetric encryption is used to securely exchange a symmetric key</a:t>
            </a:r>
            <a:endParaRPr sz="2500"/>
          </a:p>
        </p:txBody>
      </p:sp>
      <p:sp>
        <p:nvSpPr>
          <p:cNvPr id="228" name="Google Shape;228;p25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Combining Strengths</a:t>
            </a:r>
            <a:endParaRPr sz="1800"/>
          </a:p>
        </p:txBody>
      </p:sp>
      <p:sp>
        <p:nvSpPr>
          <p:cNvPr id="229" name="Google Shape;229;p25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Exchange</a:t>
            </a:r>
            <a:endParaRPr/>
          </a:p>
        </p:txBody>
      </p:sp>
      <p:sp>
        <p:nvSpPr>
          <p:cNvPr id="230" name="Google Shape;230;p25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Encryption</a:t>
            </a:r>
            <a:endParaRPr/>
          </a:p>
        </p:txBody>
      </p:sp>
      <p:sp>
        <p:nvSpPr>
          <p:cNvPr id="231" name="Google Shape;231;p25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  <p:sp>
        <p:nvSpPr>
          <p:cNvPr id="232" name="Google Shape;232;p25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60"/>
              <a:t>Hybrid</a:t>
            </a:r>
            <a:endParaRPr sz="196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idx="5" type="body"/>
          </p:nvPr>
        </p:nvSpPr>
        <p:spPr>
          <a:xfrm>
            <a:off x="603504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Often the most practical approach, combining the best of both worlds</a:t>
            </a:r>
            <a:endParaRPr sz="2200"/>
          </a:p>
        </p:txBody>
      </p:sp>
      <p:sp>
        <p:nvSpPr>
          <p:cNvPr id="238" name="Google Shape;238;p26"/>
          <p:cNvSpPr txBox="1"/>
          <p:nvPr>
            <p:ph idx="1" type="body"/>
          </p:nvPr>
        </p:nvSpPr>
        <p:spPr>
          <a:xfrm>
            <a:off x="36576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Best for large data sets where key distribution can be managed securely</a:t>
            </a:r>
            <a:endParaRPr sz="2400"/>
          </a:p>
        </p:txBody>
      </p:sp>
      <p:sp>
        <p:nvSpPr>
          <p:cNvPr id="239" name="Google Shape;239;p26"/>
          <p:cNvSpPr txBox="1"/>
          <p:nvPr>
            <p:ph type="title"/>
          </p:nvPr>
        </p:nvSpPr>
        <p:spPr>
          <a:xfrm>
            <a:off x="274325" y="182880"/>
            <a:ext cx="5486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Encryption Techniques</a:t>
            </a:r>
            <a:endParaRPr/>
          </a:p>
        </p:txBody>
      </p:sp>
      <p:sp>
        <p:nvSpPr>
          <p:cNvPr id="240" name="Google Shape;240;p26"/>
          <p:cNvSpPr txBox="1"/>
          <p:nvPr>
            <p:ph idx="2" type="body"/>
          </p:nvPr>
        </p:nvSpPr>
        <p:spPr>
          <a:xfrm>
            <a:off x="3200400" y="2057400"/>
            <a:ext cx="27432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Ideal for key exchange, digital signatures, and small amounts of data</a:t>
            </a:r>
            <a:endParaRPr sz="2400"/>
          </a:p>
        </p:txBody>
      </p:sp>
      <p:sp>
        <p:nvSpPr>
          <p:cNvPr id="241" name="Google Shape;241;p26"/>
          <p:cNvSpPr txBox="1"/>
          <p:nvPr>
            <p:ph idx="3" type="subTitle"/>
          </p:nvPr>
        </p:nvSpPr>
        <p:spPr>
          <a:xfrm>
            <a:off x="36576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Symmetric</a:t>
            </a:r>
            <a:endParaRPr sz="1800"/>
          </a:p>
        </p:txBody>
      </p:sp>
      <p:sp>
        <p:nvSpPr>
          <p:cNvPr id="242" name="Google Shape;242;p26"/>
          <p:cNvSpPr txBox="1"/>
          <p:nvPr>
            <p:ph idx="4" type="subTitle"/>
          </p:nvPr>
        </p:nvSpPr>
        <p:spPr>
          <a:xfrm>
            <a:off x="320040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Asymmetric</a:t>
            </a:r>
            <a:endParaRPr/>
          </a:p>
        </p:txBody>
      </p:sp>
      <p:sp>
        <p:nvSpPr>
          <p:cNvPr id="243" name="Google Shape;243;p26"/>
          <p:cNvSpPr txBox="1"/>
          <p:nvPr>
            <p:ph idx="6" type="subTitle"/>
          </p:nvPr>
        </p:nvSpPr>
        <p:spPr>
          <a:xfrm>
            <a:off x="6035040" y="1328375"/>
            <a:ext cx="2743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Hybrid</a:t>
            </a:r>
            <a:endParaRPr/>
          </a:p>
        </p:txBody>
      </p:sp>
      <p:sp>
        <p:nvSpPr>
          <p:cNvPr id="244" name="Google Shape;244;p26"/>
          <p:cNvSpPr txBox="1"/>
          <p:nvPr>
            <p:ph idx="7" type="title"/>
          </p:nvPr>
        </p:nvSpPr>
        <p:spPr>
          <a:xfrm>
            <a:off x="5867400" y="182875"/>
            <a:ext cx="548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245" name="Google Shape;245;p26"/>
          <p:cNvSpPr txBox="1"/>
          <p:nvPr>
            <p:ph idx="8" type="title"/>
          </p:nvPr>
        </p:nvSpPr>
        <p:spPr>
          <a:xfrm>
            <a:off x="6949440" y="822960"/>
            <a:ext cx="1828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to Choose?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xC">
  <a:themeElements>
    <a:clrScheme name="Simple Light">
      <a:dk1>
        <a:srgbClr val="1D1D1D"/>
      </a:dk1>
      <a:lt1>
        <a:srgbClr val="FFFFF0"/>
      </a:lt1>
      <a:dk2>
        <a:srgbClr val="51BD85"/>
      </a:dk2>
      <a:lt2>
        <a:srgbClr val="FF6652"/>
      </a:lt2>
      <a:accent1>
        <a:srgbClr val="FFE534"/>
      </a:accent1>
      <a:accent2>
        <a:srgbClr val="FFBBDC"/>
      </a:accent2>
      <a:accent3>
        <a:srgbClr val="6AD2E6"/>
      </a:accent3>
      <a:accent4>
        <a:srgbClr val="DBC89F"/>
      </a:accent4>
      <a:accent5>
        <a:srgbClr val="D8E4D6"/>
      </a:accent5>
      <a:accent6>
        <a:srgbClr val="FFFFFF"/>
      </a:accent6>
      <a:hlink>
        <a:srgbClr val="6AD2E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